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8" r:id="rId3"/>
    <p:sldId id="455" r:id="rId4"/>
    <p:sldId id="309" r:id="rId5"/>
    <p:sldId id="313" r:id="rId6"/>
    <p:sldId id="463" r:id="rId7"/>
    <p:sldId id="303" r:id="rId8"/>
    <p:sldId id="2459" r:id="rId9"/>
    <p:sldId id="319" r:id="rId10"/>
    <p:sldId id="320" r:id="rId11"/>
    <p:sldId id="321" r:id="rId12"/>
    <p:sldId id="322" r:id="rId13"/>
    <p:sldId id="323" r:id="rId14"/>
    <p:sldId id="333" r:id="rId15"/>
    <p:sldId id="287" r:id="rId16"/>
    <p:sldId id="291" r:id="rId17"/>
    <p:sldId id="459" r:id="rId18"/>
    <p:sldId id="292" r:id="rId19"/>
    <p:sldId id="2498" r:id="rId20"/>
    <p:sldId id="421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496" autoAdjust="0"/>
  </p:normalViewPr>
  <p:slideViewPr>
    <p:cSldViewPr snapToGrid="0">
      <p:cViewPr varScale="1">
        <p:scale>
          <a:sx n="57" d="100"/>
          <a:sy n="57" d="100"/>
        </p:scale>
        <p:origin x="10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0821-6C88-42B4-B9DF-7A13A850179D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595F1-80B5-462C-B252-3B43C8BD3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69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26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8637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382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990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991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89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D0E4E-F51E-6324-1FD5-CA33809C6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DFEE61-CD60-DD9F-4C89-A58608EA4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B97919-08BB-2C05-19B4-32AB0AFD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828A-7456-490E-9918-60B887BFBA80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A4CF0B-8266-AE69-E128-2AFB4DC7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AE6925-F0D7-61C4-3C3A-8CEE9510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5E09-77CD-4CB6-91DF-E73300F69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76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9863F-2D9D-B6F1-C057-8AE766B4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57712D-F355-0FC6-7ABC-CB8780F79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52553F-947A-025F-5B55-65FA5678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828A-7456-490E-9918-60B887BFBA80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6CB7BC-39CD-929C-8741-1CFBD574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B2239A-D0DE-6164-725F-7A1A2B08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5E09-77CD-4CB6-91DF-E73300F69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BF42C1-6398-03A8-6A5A-15A35A552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05C993-AF3D-BB93-F1BD-575AA3061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B5CBF7-DF4D-DE72-E8CD-521EBBB4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828A-7456-490E-9918-60B887BFBA80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AF7054-EBDD-95BB-F7E5-9B2466FC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A6CD8D-3FB8-2B26-0F53-E5AB1AD8F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5E09-77CD-4CB6-91DF-E73300F69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0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9743E-4027-2B0F-B1C3-DAB92AFB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855F1E-4B7D-E4D7-9004-D7D30A7F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ABE736-E2E8-CC64-0E53-05D8F9B1C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828A-7456-490E-9918-60B887BFBA80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1C8DB2-A8E9-0642-D4E2-70F6F160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0B675D-E7C6-3239-D09B-6036B858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5E09-77CD-4CB6-91DF-E73300F69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35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BCA39-1E20-AE1E-48F2-67C79CEF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EBAC75-13ED-0679-6A29-9F4A9723A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4BADA3-E742-CF10-C4B8-5E94650C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828A-7456-490E-9918-60B887BFBA80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FB12F6-8E0A-24A9-9D22-A1F32259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06EF6F-B1EF-0EC8-A009-B66807BF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5E09-77CD-4CB6-91DF-E73300F69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36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3D6E5-8B87-2ADF-5240-96D52621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49BB43-0798-99F2-0CA7-1755C9018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89C76F-B5FA-F304-33B2-3059B00C5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C23451-90B7-5A58-AEFD-8D63A75AA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828A-7456-490E-9918-60B887BFBA80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C7EB26-DBEF-7E11-8F1E-6F9B2C34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AB78D5-EFBB-DD57-9E5B-9F37AA39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5E09-77CD-4CB6-91DF-E73300F69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24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00E33-0A8A-AF44-7F88-496C3BF4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91CE22-747B-F828-6441-E0C7BDFC8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ABA6A7-735E-6C1C-E999-7FEC90F81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78FB8A9-F3D7-26EB-868E-97BE0FAFE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855869B-B6E5-D0FA-D664-008C2E1C8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38D1DC6-00BB-A661-057C-45F5AF44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828A-7456-490E-9918-60B887BFBA80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43F834D-D301-34A1-A150-2AC844A9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8DA79C4-8DC3-2BC5-3270-C8FBD8D8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5E09-77CD-4CB6-91DF-E73300F69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81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B56D0-FE6C-CF02-CC01-00F6CF68D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B12EF25-639D-E164-71D1-3597454C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828A-7456-490E-9918-60B887BFBA80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E85724D-A699-E766-F180-5A3C47AE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A589CC4-DC2F-7C97-344B-99811B77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5E09-77CD-4CB6-91DF-E73300F69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35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C0C55E1-5574-8861-A185-6A5880014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828A-7456-490E-9918-60B887BFBA80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B109E94-150E-CBA2-B79A-C2171077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861937-04CF-BDD9-A0EB-D45041EB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5E09-77CD-4CB6-91DF-E73300F69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95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0DB5FA-AD43-E53E-C614-011CE596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0B559F-5542-ACB5-48F6-A9F1F6062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6F2EA0-BF95-18EB-EF69-700D34550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8ADE0F-0891-8670-AD2B-0A405E63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828A-7456-490E-9918-60B887BFBA80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7CC8C6-A49B-E084-964E-D42939B7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9C923E1-6384-8052-B4C9-F28E7E56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5E09-77CD-4CB6-91DF-E73300F69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08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3BE6BD-0DC8-FF07-EB6B-8E8205C1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910E281-3050-EE47-EBB7-6D09D6AC5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6D4516-DC38-CD52-DE45-AC8A7B1AD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B9782F-F45E-50E8-462F-DBFC6205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828A-7456-490E-9918-60B887BFBA80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B2316E-C097-F61D-1C90-4AACDF74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4B2B7F-7164-2F32-2BC2-4DB4DC0A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5E09-77CD-4CB6-91DF-E73300F69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62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5103F10-B72A-7C7E-2734-CFC333FC8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1B53A1-A737-7AAD-A261-A2379632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2BE588-B9A9-EB60-F4FE-0C8CAC027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03828A-7456-490E-9918-60B887BFBA80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1A18B0-C29E-0DAC-C5AD-390F1E711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9F47CE-87EA-5438-C10E-4C3F3E850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415E09-77CD-4CB6-91DF-E73300F69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svg"/><Relationship Id="rId18" Type="http://schemas.openxmlformats.org/officeDocument/2006/relationships/image" Target="../media/image60.svg"/><Relationship Id="rId26" Type="http://schemas.openxmlformats.org/officeDocument/2006/relationships/image" Target="../media/image68.svg"/><Relationship Id="rId3" Type="http://schemas.openxmlformats.org/officeDocument/2006/relationships/image" Target="../media/image15.png"/><Relationship Id="rId21" Type="http://schemas.openxmlformats.org/officeDocument/2006/relationships/image" Target="../media/image63.sv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17" Type="http://schemas.openxmlformats.org/officeDocument/2006/relationships/image" Target="../media/image59.svg"/><Relationship Id="rId25" Type="http://schemas.openxmlformats.org/officeDocument/2006/relationships/image" Target="../media/image67.svg"/><Relationship Id="rId3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8.png"/><Relationship Id="rId20" Type="http://schemas.openxmlformats.org/officeDocument/2006/relationships/image" Target="../media/image62.svg"/><Relationship Id="rId29" Type="http://schemas.openxmlformats.org/officeDocument/2006/relationships/image" Target="../media/image7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53.svg"/><Relationship Id="rId24" Type="http://schemas.openxmlformats.org/officeDocument/2006/relationships/image" Target="../media/image66.svg"/><Relationship Id="rId32" Type="http://schemas.openxmlformats.org/officeDocument/2006/relationships/image" Target="../media/image74.svg"/><Relationship Id="rId5" Type="http://schemas.openxmlformats.org/officeDocument/2006/relationships/image" Target="../media/image47.svg"/><Relationship Id="rId15" Type="http://schemas.openxmlformats.org/officeDocument/2006/relationships/image" Target="../media/image57.svg"/><Relationship Id="rId23" Type="http://schemas.openxmlformats.org/officeDocument/2006/relationships/image" Target="../media/image65.svg"/><Relationship Id="rId28" Type="http://schemas.openxmlformats.org/officeDocument/2006/relationships/image" Target="../media/image70.svg"/><Relationship Id="rId10" Type="http://schemas.openxmlformats.org/officeDocument/2006/relationships/image" Target="../media/image52.svg"/><Relationship Id="rId19" Type="http://schemas.openxmlformats.org/officeDocument/2006/relationships/image" Target="../media/image61.svg"/><Relationship Id="rId31" Type="http://schemas.openxmlformats.org/officeDocument/2006/relationships/image" Target="../media/image73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Relationship Id="rId14" Type="http://schemas.openxmlformats.org/officeDocument/2006/relationships/image" Target="../media/image56.png"/><Relationship Id="rId22" Type="http://schemas.openxmlformats.org/officeDocument/2006/relationships/image" Target="../media/image64.svg"/><Relationship Id="rId27" Type="http://schemas.openxmlformats.org/officeDocument/2006/relationships/image" Target="../media/image69.png"/><Relationship Id="rId30" Type="http://schemas.openxmlformats.org/officeDocument/2006/relationships/image" Target="../media/image72.svg"/><Relationship Id="rId8" Type="http://schemas.openxmlformats.org/officeDocument/2006/relationships/image" Target="../media/image5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3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svg"/><Relationship Id="rId4" Type="http://schemas.openxmlformats.org/officeDocument/2006/relationships/image" Target="../media/image91.png"/><Relationship Id="rId9" Type="http://schemas.openxmlformats.org/officeDocument/2006/relationships/image" Target="../media/image9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sv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.jpeg"/><Relationship Id="rId7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10" Type="http://schemas.openxmlformats.org/officeDocument/2006/relationships/image" Target="../media/image3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424" y="-23787"/>
            <a:ext cx="12274550" cy="6902450"/>
          </a:xfrm>
          <a:custGeom>
            <a:avLst/>
            <a:gdLst/>
            <a:ahLst/>
            <a:cxnLst/>
            <a:rect l="l" t="t" r="r" b="b"/>
            <a:pathLst>
              <a:path w="18411825" h="10353675">
                <a:moveTo>
                  <a:pt x="0" y="0"/>
                </a:moveTo>
                <a:lnTo>
                  <a:pt x="18411825" y="0"/>
                </a:lnTo>
                <a:lnTo>
                  <a:pt x="18411825" y="10353675"/>
                </a:lnTo>
                <a:lnTo>
                  <a:pt x="0" y="10353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/>
          <p:cNvSpPr/>
          <p:nvPr/>
        </p:nvSpPr>
        <p:spPr>
          <a:xfrm>
            <a:off x="1877074" y="2012660"/>
            <a:ext cx="2046995" cy="2008889"/>
          </a:xfrm>
          <a:custGeom>
            <a:avLst/>
            <a:gdLst/>
            <a:ahLst/>
            <a:cxnLst/>
            <a:rect l="l" t="t" r="r" b="b"/>
            <a:pathLst>
              <a:path w="3070492" h="3013334">
                <a:moveTo>
                  <a:pt x="0" y="0"/>
                </a:moveTo>
                <a:lnTo>
                  <a:pt x="3070492" y="0"/>
                </a:lnTo>
                <a:lnTo>
                  <a:pt x="3070492" y="3013333"/>
                </a:lnTo>
                <a:lnTo>
                  <a:pt x="0" y="30133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99" r="-154632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/>
          <p:cNvSpPr txBox="1"/>
          <p:nvPr/>
        </p:nvSpPr>
        <p:spPr>
          <a:xfrm>
            <a:off x="107604" y="6176880"/>
            <a:ext cx="2104535" cy="304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pt-BR" sz="1867" b="1" dirty="0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Outubro 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60056" y="3288913"/>
            <a:ext cx="4650463" cy="732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6"/>
              </a:lnSpc>
            </a:pPr>
            <a:r>
              <a:rPr lang="pt-BR" sz="2400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Implantação do Programa de Integridade – Gestão de Riscos</a:t>
            </a:r>
            <a:endParaRPr lang="pt-BR" sz="1200" dirty="0"/>
          </a:p>
        </p:txBody>
      </p:sp>
      <p:sp>
        <p:nvSpPr>
          <p:cNvPr id="7" name="Freeform 7"/>
          <p:cNvSpPr/>
          <p:nvPr/>
        </p:nvSpPr>
        <p:spPr>
          <a:xfrm>
            <a:off x="3924069" y="2579623"/>
            <a:ext cx="2545517" cy="1198271"/>
          </a:xfrm>
          <a:custGeom>
            <a:avLst/>
            <a:gdLst/>
            <a:ahLst/>
            <a:cxnLst/>
            <a:rect l="l" t="t" r="r" b="b"/>
            <a:pathLst>
              <a:path w="3818276" h="1797407">
                <a:moveTo>
                  <a:pt x="0" y="0"/>
                </a:moveTo>
                <a:lnTo>
                  <a:pt x="3818276" y="0"/>
                </a:lnTo>
                <a:lnTo>
                  <a:pt x="3818276" y="1797408"/>
                </a:lnTo>
                <a:lnTo>
                  <a:pt x="0" y="17974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8" b="-462"/>
            </a:stretch>
          </a:blipFill>
        </p:spPr>
        <p:txBody>
          <a:bodyPr/>
          <a:lstStyle/>
          <a:p>
            <a:endParaRPr lang="pt-BR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369057"/>
            <a:ext cx="12192000" cy="488943"/>
          </a:xfrm>
          <a:custGeom>
            <a:avLst/>
            <a:gdLst/>
            <a:ahLst/>
            <a:cxnLst/>
            <a:rect l="l" t="t" r="r" b="b"/>
            <a:pathLst>
              <a:path w="18288000" h="733415">
                <a:moveTo>
                  <a:pt x="0" y="0"/>
                </a:moveTo>
                <a:lnTo>
                  <a:pt x="18288000" y="0"/>
                </a:lnTo>
                <a:lnTo>
                  <a:pt x="18288000" y="733415"/>
                </a:lnTo>
                <a:lnTo>
                  <a:pt x="0" y="733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92" t="-119" r="-877" b="-5076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/>
          <p:cNvSpPr/>
          <p:nvPr/>
        </p:nvSpPr>
        <p:spPr>
          <a:xfrm>
            <a:off x="4886738" y="723849"/>
            <a:ext cx="5687536" cy="5687536"/>
          </a:xfrm>
          <a:custGeom>
            <a:avLst/>
            <a:gdLst/>
            <a:ahLst/>
            <a:cxnLst/>
            <a:rect l="l" t="t" r="r" b="b"/>
            <a:pathLst>
              <a:path w="8531304" h="8531304">
                <a:moveTo>
                  <a:pt x="0" y="0"/>
                </a:moveTo>
                <a:lnTo>
                  <a:pt x="8531304" y="0"/>
                </a:lnTo>
                <a:lnTo>
                  <a:pt x="8531304" y="8531304"/>
                </a:lnTo>
                <a:lnTo>
                  <a:pt x="0" y="85313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/>
          <p:cNvSpPr txBox="1"/>
          <p:nvPr/>
        </p:nvSpPr>
        <p:spPr>
          <a:xfrm>
            <a:off x="172206" y="162002"/>
            <a:ext cx="7293965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9"/>
              </a:lnSpc>
            </a:pPr>
            <a:r>
              <a:rPr lang="pt-BR" sz="2800" b="1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POLÍTICA DE GESTÃO DE RISCO DO PODER EXECUTIVO DO ESTADO DO CEARÁ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3499" y="2678792"/>
            <a:ext cx="382224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8"/>
              </a:lnSpc>
            </a:pPr>
            <a:r>
              <a:rPr lang="pt-BR" sz="3800" b="1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 que é a política de </a:t>
            </a:r>
            <a:r>
              <a:rPr lang="pt-BR" sz="3800" b="1">
                <a:solidFill>
                  <a:srgbClr val="E46C0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gestão de risco</a:t>
            </a:r>
            <a:r>
              <a:rPr lang="pt-BR" sz="3800" b="1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47363" y="3346616"/>
            <a:ext cx="1588637" cy="362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2"/>
              </a:lnSpc>
            </a:pPr>
            <a:r>
              <a:rPr lang="pt-BR" sz="2201" b="1" spc="19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Diretrizes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80523" y="1323682"/>
            <a:ext cx="999877" cy="233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83"/>
              </a:lnSpc>
            </a:pPr>
            <a:r>
              <a:rPr lang="pt-BR" sz="1416" b="1" spc="13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Princípios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56922" y="3404534"/>
            <a:ext cx="1107878" cy="256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69"/>
              </a:lnSpc>
            </a:pPr>
            <a:r>
              <a:rPr lang="pt-BR" sz="1549" b="1" spc="13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Objetivos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59194" y="5517547"/>
            <a:ext cx="1263777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0"/>
              </a:lnSpc>
            </a:pPr>
            <a:r>
              <a:rPr lang="pt-BR" sz="1083" b="1" spc="9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Orientações de operacionalização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34769" y="3443917"/>
            <a:ext cx="1107249" cy="19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3"/>
              </a:lnSpc>
            </a:pPr>
            <a:r>
              <a:rPr lang="pt-BR" sz="1216" b="1" spc="1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Competências</a:t>
            </a:r>
          </a:p>
        </p:txBody>
      </p:sp>
      <p:sp>
        <p:nvSpPr>
          <p:cNvPr id="12" name="Freeform 12"/>
          <p:cNvSpPr/>
          <p:nvPr/>
        </p:nvSpPr>
        <p:spPr>
          <a:xfrm>
            <a:off x="10707512" y="87764"/>
            <a:ext cx="1351249" cy="636085"/>
          </a:xfrm>
          <a:custGeom>
            <a:avLst/>
            <a:gdLst/>
            <a:ahLst/>
            <a:cxnLst/>
            <a:rect l="l" t="t" r="r" b="b"/>
            <a:pathLst>
              <a:path w="2026874" h="954127">
                <a:moveTo>
                  <a:pt x="0" y="0"/>
                </a:moveTo>
                <a:lnTo>
                  <a:pt x="2026875" y="0"/>
                </a:lnTo>
                <a:lnTo>
                  <a:pt x="2026875" y="954127"/>
                </a:lnTo>
                <a:lnTo>
                  <a:pt x="0" y="9541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8" b="-462"/>
            </a:stretch>
          </a:blipFill>
        </p:spPr>
        <p:txBody>
          <a:bodyPr/>
          <a:lstStyle/>
          <a:p>
            <a:endParaRPr lang="pt-BR"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9508" y="365259"/>
            <a:ext cx="7718042" cy="40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pt-BR" sz="2800" b="1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CAPÍTULO II – DOS PRINCÍPIOS</a:t>
            </a:r>
          </a:p>
        </p:txBody>
      </p:sp>
      <p:sp>
        <p:nvSpPr>
          <p:cNvPr id="3" name="Freeform 3"/>
          <p:cNvSpPr/>
          <p:nvPr/>
        </p:nvSpPr>
        <p:spPr>
          <a:xfrm>
            <a:off x="-108857" y="6369056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4" name="Group 4"/>
          <p:cNvGrpSpPr/>
          <p:nvPr/>
        </p:nvGrpSpPr>
        <p:grpSpPr>
          <a:xfrm>
            <a:off x="7059699" y="5596779"/>
            <a:ext cx="4446501" cy="546961"/>
            <a:chOff x="0" y="0"/>
            <a:chExt cx="1748548" cy="2150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48549" cy="215088"/>
            </a:xfrm>
            <a:custGeom>
              <a:avLst/>
              <a:gdLst/>
              <a:ahLst/>
              <a:cxnLst/>
              <a:rect l="l" t="t" r="r" b="b"/>
              <a:pathLst>
                <a:path w="1748549" h="215088">
                  <a:moveTo>
                    <a:pt x="25537" y="0"/>
                  </a:moveTo>
                  <a:lnTo>
                    <a:pt x="1723012" y="0"/>
                  </a:lnTo>
                  <a:cubicBezTo>
                    <a:pt x="1737115" y="0"/>
                    <a:pt x="1748549" y="11433"/>
                    <a:pt x="1748549" y="25537"/>
                  </a:cubicBezTo>
                  <a:lnTo>
                    <a:pt x="1748549" y="189551"/>
                  </a:lnTo>
                  <a:cubicBezTo>
                    <a:pt x="1748549" y="203655"/>
                    <a:pt x="1737115" y="215088"/>
                    <a:pt x="1723012" y="215088"/>
                  </a:cubicBezTo>
                  <a:lnTo>
                    <a:pt x="25537" y="215088"/>
                  </a:lnTo>
                  <a:cubicBezTo>
                    <a:pt x="11433" y="215088"/>
                    <a:pt x="0" y="203655"/>
                    <a:pt x="0" y="189551"/>
                  </a:cubicBezTo>
                  <a:lnTo>
                    <a:pt x="0" y="25537"/>
                  </a:lnTo>
                  <a:cubicBezTo>
                    <a:pt x="0" y="11433"/>
                    <a:pt x="11433" y="0"/>
                    <a:pt x="255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F5597"/>
              </a:solidFill>
              <a:prstDash val="solid"/>
              <a:round/>
            </a:ln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748548" cy="21508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endParaRPr lang="pt-BR" sz="12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341636" y="5667110"/>
            <a:ext cx="4085562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pt-BR" sz="1600" b="1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Fomentar a melhoria contínua da organização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23368" y="1590654"/>
            <a:ext cx="4370181" cy="546961"/>
            <a:chOff x="0" y="0"/>
            <a:chExt cx="1718536" cy="2150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18536" cy="215088"/>
            </a:xfrm>
            <a:custGeom>
              <a:avLst/>
              <a:gdLst/>
              <a:ahLst/>
              <a:cxnLst/>
              <a:rect l="l" t="t" r="r" b="b"/>
              <a:pathLst>
                <a:path w="1718536" h="215088">
                  <a:moveTo>
                    <a:pt x="25982" y="0"/>
                  </a:moveTo>
                  <a:lnTo>
                    <a:pt x="1692554" y="0"/>
                  </a:lnTo>
                  <a:cubicBezTo>
                    <a:pt x="1699445" y="0"/>
                    <a:pt x="1706053" y="2737"/>
                    <a:pt x="1710926" y="7610"/>
                  </a:cubicBezTo>
                  <a:cubicBezTo>
                    <a:pt x="1715799" y="12483"/>
                    <a:pt x="1718536" y="19092"/>
                    <a:pt x="1718536" y="25982"/>
                  </a:cubicBezTo>
                  <a:lnTo>
                    <a:pt x="1718536" y="189105"/>
                  </a:lnTo>
                  <a:cubicBezTo>
                    <a:pt x="1718536" y="203455"/>
                    <a:pt x="1706903" y="215088"/>
                    <a:pt x="1692554" y="215088"/>
                  </a:cubicBezTo>
                  <a:lnTo>
                    <a:pt x="25982" y="215088"/>
                  </a:lnTo>
                  <a:cubicBezTo>
                    <a:pt x="11633" y="215088"/>
                    <a:pt x="0" y="203455"/>
                    <a:pt x="0" y="189105"/>
                  </a:cubicBezTo>
                  <a:lnTo>
                    <a:pt x="0" y="25982"/>
                  </a:lnTo>
                  <a:cubicBezTo>
                    <a:pt x="0" y="11633"/>
                    <a:pt x="11633" y="0"/>
                    <a:pt x="2598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F5597"/>
              </a:solidFill>
              <a:prstDash val="solid"/>
              <a:round/>
            </a:ln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718536" cy="21508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endParaRPr lang="pt-BR"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31499" y="1697038"/>
            <a:ext cx="4370181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pt-BR" sz="1600" b="1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Agregar e proteger valor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223368" y="2361184"/>
            <a:ext cx="4370181" cy="580029"/>
            <a:chOff x="0" y="0"/>
            <a:chExt cx="1718536" cy="2280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18536" cy="228092"/>
            </a:xfrm>
            <a:custGeom>
              <a:avLst/>
              <a:gdLst/>
              <a:ahLst/>
              <a:cxnLst/>
              <a:rect l="l" t="t" r="r" b="b"/>
              <a:pathLst>
                <a:path w="1718536" h="228092">
                  <a:moveTo>
                    <a:pt x="25982" y="0"/>
                  </a:moveTo>
                  <a:lnTo>
                    <a:pt x="1692554" y="0"/>
                  </a:lnTo>
                  <a:cubicBezTo>
                    <a:pt x="1699445" y="0"/>
                    <a:pt x="1706053" y="2737"/>
                    <a:pt x="1710926" y="7610"/>
                  </a:cubicBezTo>
                  <a:cubicBezTo>
                    <a:pt x="1715799" y="12483"/>
                    <a:pt x="1718536" y="19092"/>
                    <a:pt x="1718536" y="25982"/>
                  </a:cubicBezTo>
                  <a:lnTo>
                    <a:pt x="1718536" y="202109"/>
                  </a:lnTo>
                  <a:cubicBezTo>
                    <a:pt x="1718536" y="216459"/>
                    <a:pt x="1706903" y="228092"/>
                    <a:pt x="1692554" y="228092"/>
                  </a:cubicBezTo>
                  <a:lnTo>
                    <a:pt x="25982" y="228092"/>
                  </a:lnTo>
                  <a:cubicBezTo>
                    <a:pt x="11633" y="228092"/>
                    <a:pt x="0" y="216459"/>
                    <a:pt x="0" y="202109"/>
                  </a:cubicBezTo>
                  <a:lnTo>
                    <a:pt x="0" y="25982"/>
                  </a:lnTo>
                  <a:cubicBezTo>
                    <a:pt x="0" y="11633"/>
                    <a:pt x="11633" y="0"/>
                    <a:pt x="2598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F5597"/>
              </a:solidFill>
              <a:prstDash val="solid"/>
              <a:round/>
            </a:ln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1718536" cy="228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endParaRPr lang="pt-BR" sz="120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331499" y="2406593"/>
            <a:ext cx="4033332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pt-BR" sz="1600" b="1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Apoiada e gerenciada pela Alta Gestão e por todos da organização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23368" y="3152079"/>
            <a:ext cx="4370181" cy="546961"/>
            <a:chOff x="0" y="0"/>
            <a:chExt cx="1718536" cy="21508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18536" cy="215088"/>
            </a:xfrm>
            <a:custGeom>
              <a:avLst/>
              <a:gdLst/>
              <a:ahLst/>
              <a:cxnLst/>
              <a:rect l="l" t="t" r="r" b="b"/>
              <a:pathLst>
                <a:path w="1718536" h="215088">
                  <a:moveTo>
                    <a:pt x="25982" y="0"/>
                  </a:moveTo>
                  <a:lnTo>
                    <a:pt x="1692554" y="0"/>
                  </a:lnTo>
                  <a:cubicBezTo>
                    <a:pt x="1699445" y="0"/>
                    <a:pt x="1706053" y="2737"/>
                    <a:pt x="1710926" y="7610"/>
                  </a:cubicBezTo>
                  <a:cubicBezTo>
                    <a:pt x="1715799" y="12483"/>
                    <a:pt x="1718536" y="19092"/>
                    <a:pt x="1718536" y="25982"/>
                  </a:cubicBezTo>
                  <a:lnTo>
                    <a:pt x="1718536" y="189105"/>
                  </a:lnTo>
                  <a:cubicBezTo>
                    <a:pt x="1718536" y="203455"/>
                    <a:pt x="1706903" y="215088"/>
                    <a:pt x="1692554" y="215088"/>
                  </a:cubicBezTo>
                  <a:lnTo>
                    <a:pt x="25982" y="215088"/>
                  </a:lnTo>
                  <a:cubicBezTo>
                    <a:pt x="11633" y="215088"/>
                    <a:pt x="0" y="203455"/>
                    <a:pt x="0" y="189105"/>
                  </a:cubicBezTo>
                  <a:lnTo>
                    <a:pt x="0" y="25982"/>
                  </a:lnTo>
                  <a:cubicBezTo>
                    <a:pt x="0" y="11633"/>
                    <a:pt x="11633" y="0"/>
                    <a:pt x="2598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F5597"/>
              </a:solidFill>
              <a:prstDash val="solid"/>
              <a:round/>
            </a:ln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1718536" cy="21508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endParaRPr lang="pt-BR" sz="12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31499" y="3172040"/>
            <a:ext cx="437018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pt-BR" sz="1600" b="1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Ser parte integrante dos processos organizacionais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223368" y="3850623"/>
            <a:ext cx="4370181" cy="546961"/>
            <a:chOff x="0" y="0"/>
            <a:chExt cx="1718536" cy="2150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718536" cy="215088"/>
            </a:xfrm>
            <a:custGeom>
              <a:avLst/>
              <a:gdLst/>
              <a:ahLst/>
              <a:cxnLst/>
              <a:rect l="l" t="t" r="r" b="b"/>
              <a:pathLst>
                <a:path w="1718536" h="215088">
                  <a:moveTo>
                    <a:pt x="25982" y="0"/>
                  </a:moveTo>
                  <a:lnTo>
                    <a:pt x="1692554" y="0"/>
                  </a:lnTo>
                  <a:cubicBezTo>
                    <a:pt x="1699445" y="0"/>
                    <a:pt x="1706053" y="2737"/>
                    <a:pt x="1710926" y="7610"/>
                  </a:cubicBezTo>
                  <a:cubicBezTo>
                    <a:pt x="1715799" y="12483"/>
                    <a:pt x="1718536" y="19092"/>
                    <a:pt x="1718536" y="25982"/>
                  </a:cubicBezTo>
                  <a:lnTo>
                    <a:pt x="1718536" y="189105"/>
                  </a:lnTo>
                  <a:cubicBezTo>
                    <a:pt x="1718536" y="203455"/>
                    <a:pt x="1706903" y="215088"/>
                    <a:pt x="1692554" y="215088"/>
                  </a:cubicBezTo>
                  <a:lnTo>
                    <a:pt x="25982" y="215088"/>
                  </a:lnTo>
                  <a:cubicBezTo>
                    <a:pt x="11633" y="215088"/>
                    <a:pt x="0" y="203455"/>
                    <a:pt x="0" y="189105"/>
                  </a:cubicBezTo>
                  <a:lnTo>
                    <a:pt x="0" y="25982"/>
                  </a:lnTo>
                  <a:cubicBezTo>
                    <a:pt x="0" y="11633"/>
                    <a:pt x="11633" y="0"/>
                    <a:pt x="2598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F5597"/>
              </a:solidFill>
              <a:prstDash val="solid"/>
              <a:round/>
            </a:ln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1718536" cy="21508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endParaRPr lang="pt-BR" sz="120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326079" y="4003023"/>
            <a:ext cx="4370181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pt-BR" sz="1600" b="1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Subsidiar a tomada de decisões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223368" y="4644822"/>
            <a:ext cx="4370181" cy="546961"/>
            <a:chOff x="0" y="0"/>
            <a:chExt cx="1718536" cy="21508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718536" cy="215088"/>
            </a:xfrm>
            <a:custGeom>
              <a:avLst/>
              <a:gdLst/>
              <a:ahLst/>
              <a:cxnLst/>
              <a:rect l="l" t="t" r="r" b="b"/>
              <a:pathLst>
                <a:path w="1718536" h="215088">
                  <a:moveTo>
                    <a:pt x="25982" y="0"/>
                  </a:moveTo>
                  <a:lnTo>
                    <a:pt x="1692554" y="0"/>
                  </a:lnTo>
                  <a:cubicBezTo>
                    <a:pt x="1699445" y="0"/>
                    <a:pt x="1706053" y="2737"/>
                    <a:pt x="1710926" y="7610"/>
                  </a:cubicBezTo>
                  <a:cubicBezTo>
                    <a:pt x="1715799" y="12483"/>
                    <a:pt x="1718536" y="19092"/>
                    <a:pt x="1718536" y="25982"/>
                  </a:cubicBezTo>
                  <a:lnTo>
                    <a:pt x="1718536" y="189105"/>
                  </a:lnTo>
                  <a:cubicBezTo>
                    <a:pt x="1718536" y="203455"/>
                    <a:pt x="1706903" y="215088"/>
                    <a:pt x="1692554" y="215088"/>
                  </a:cubicBezTo>
                  <a:lnTo>
                    <a:pt x="25982" y="215088"/>
                  </a:lnTo>
                  <a:cubicBezTo>
                    <a:pt x="11633" y="215088"/>
                    <a:pt x="0" y="203455"/>
                    <a:pt x="0" y="189105"/>
                  </a:cubicBezTo>
                  <a:lnTo>
                    <a:pt x="0" y="25982"/>
                  </a:lnTo>
                  <a:cubicBezTo>
                    <a:pt x="0" y="11633"/>
                    <a:pt x="11633" y="0"/>
                    <a:pt x="2598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F5597"/>
              </a:solidFill>
              <a:prstDash val="solid"/>
              <a:round/>
            </a:ln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1718536" cy="21508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endParaRPr lang="pt-BR" sz="1200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331499" y="4798451"/>
            <a:ext cx="4370181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pt-BR" sz="16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Considerar ameaças e oportunidades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228788" y="5382283"/>
            <a:ext cx="4370181" cy="838293"/>
            <a:chOff x="0" y="0"/>
            <a:chExt cx="1718536" cy="32965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18536" cy="329652"/>
            </a:xfrm>
            <a:custGeom>
              <a:avLst/>
              <a:gdLst/>
              <a:ahLst/>
              <a:cxnLst/>
              <a:rect l="l" t="t" r="r" b="b"/>
              <a:pathLst>
                <a:path w="1718536" h="329652">
                  <a:moveTo>
                    <a:pt x="25982" y="0"/>
                  </a:moveTo>
                  <a:lnTo>
                    <a:pt x="1692554" y="0"/>
                  </a:lnTo>
                  <a:cubicBezTo>
                    <a:pt x="1699445" y="0"/>
                    <a:pt x="1706053" y="2737"/>
                    <a:pt x="1710926" y="7610"/>
                  </a:cubicBezTo>
                  <a:cubicBezTo>
                    <a:pt x="1715799" y="12483"/>
                    <a:pt x="1718536" y="19092"/>
                    <a:pt x="1718536" y="25982"/>
                  </a:cubicBezTo>
                  <a:lnTo>
                    <a:pt x="1718536" y="303669"/>
                  </a:lnTo>
                  <a:cubicBezTo>
                    <a:pt x="1718536" y="318019"/>
                    <a:pt x="1706903" y="329652"/>
                    <a:pt x="1692554" y="329652"/>
                  </a:cubicBezTo>
                  <a:lnTo>
                    <a:pt x="25982" y="329652"/>
                  </a:lnTo>
                  <a:cubicBezTo>
                    <a:pt x="19092" y="329652"/>
                    <a:pt x="12483" y="326914"/>
                    <a:pt x="7610" y="322042"/>
                  </a:cubicBezTo>
                  <a:cubicBezTo>
                    <a:pt x="2737" y="317169"/>
                    <a:pt x="0" y="310560"/>
                    <a:pt x="0" y="303669"/>
                  </a:cubicBezTo>
                  <a:lnTo>
                    <a:pt x="0" y="25982"/>
                  </a:lnTo>
                  <a:cubicBezTo>
                    <a:pt x="0" y="11633"/>
                    <a:pt x="11633" y="0"/>
                    <a:pt x="2598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F5597"/>
              </a:solidFill>
              <a:prstDash val="solid"/>
              <a:round/>
            </a:ln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1718536" cy="3296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endParaRPr lang="pt-BR" sz="120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331500" y="5464833"/>
            <a:ext cx="426205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pt-BR" sz="1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Ser estruturada e processada de forma personalizada e proporcional aos contextos interno e externo da organização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7059699" y="1578110"/>
            <a:ext cx="4370181" cy="729469"/>
            <a:chOff x="0" y="0"/>
            <a:chExt cx="1718536" cy="28685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718536" cy="286857"/>
            </a:xfrm>
            <a:custGeom>
              <a:avLst/>
              <a:gdLst/>
              <a:ahLst/>
              <a:cxnLst/>
              <a:rect l="l" t="t" r="r" b="b"/>
              <a:pathLst>
                <a:path w="1718536" h="286857">
                  <a:moveTo>
                    <a:pt x="25982" y="0"/>
                  </a:moveTo>
                  <a:lnTo>
                    <a:pt x="1692554" y="0"/>
                  </a:lnTo>
                  <a:cubicBezTo>
                    <a:pt x="1699445" y="0"/>
                    <a:pt x="1706053" y="2737"/>
                    <a:pt x="1710926" y="7610"/>
                  </a:cubicBezTo>
                  <a:cubicBezTo>
                    <a:pt x="1715799" y="12483"/>
                    <a:pt x="1718536" y="19092"/>
                    <a:pt x="1718536" y="25982"/>
                  </a:cubicBezTo>
                  <a:lnTo>
                    <a:pt x="1718536" y="260875"/>
                  </a:lnTo>
                  <a:cubicBezTo>
                    <a:pt x="1718536" y="275225"/>
                    <a:pt x="1706903" y="286857"/>
                    <a:pt x="1692554" y="286857"/>
                  </a:cubicBezTo>
                  <a:lnTo>
                    <a:pt x="25982" y="286857"/>
                  </a:lnTo>
                  <a:cubicBezTo>
                    <a:pt x="19092" y="286857"/>
                    <a:pt x="12483" y="284120"/>
                    <a:pt x="7610" y="279247"/>
                  </a:cubicBezTo>
                  <a:cubicBezTo>
                    <a:pt x="2737" y="274375"/>
                    <a:pt x="0" y="267766"/>
                    <a:pt x="0" y="260875"/>
                  </a:cubicBezTo>
                  <a:lnTo>
                    <a:pt x="0" y="25982"/>
                  </a:lnTo>
                  <a:cubicBezTo>
                    <a:pt x="0" y="11633"/>
                    <a:pt x="11633" y="0"/>
                    <a:pt x="2598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F5597"/>
              </a:solidFill>
              <a:prstDash val="solid"/>
              <a:round/>
            </a:ln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0"/>
              <a:ext cx="1718536" cy="2868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endParaRPr lang="pt-BR" sz="1200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7232145" y="1597005"/>
            <a:ext cx="4195054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pt-BR" sz="16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Ser baseada nas informações disponíveis, oportunas e claras para as partes interessadas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7059699" y="2536178"/>
            <a:ext cx="4400957" cy="546961"/>
            <a:chOff x="0" y="0"/>
            <a:chExt cx="1730639" cy="215088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730639" cy="215088"/>
            </a:xfrm>
            <a:custGeom>
              <a:avLst/>
              <a:gdLst/>
              <a:ahLst/>
              <a:cxnLst/>
              <a:rect l="l" t="t" r="r" b="b"/>
              <a:pathLst>
                <a:path w="1730639" h="215088">
                  <a:moveTo>
                    <a:pt x="25801" y="0"/>
                  </a:moveTo>
                  <a:lnTo>
                    <a:pt x="1704838" y="0"/>
                  </a:lnTo>
                  <a:cubicBezTo>
                    <a:pt x="1719087" y="0"/>
                    <a:pt x="1730639" y="11551"/>
                    <a:pt x="1730639" y="25801"/>
                  </a:cubicBezTo>
                  <a:lnTo>
                    <a:pt x="1730639" y="189287"/>
                  </a:lnTo>
                  <a:cubicBezTo>
                    <a:pt x="1730639" y="203536"/>
                    <a:pt x="1719087" y="215088"/>
                    <a:pt x="1704838" y="215088"/>
                  </a:cubicBezTo>
                  <a:lnTo>
                    <a:pt x="25801" y="215088"/>
                  </a:lnTo>
                  <a:cubicBezTo>
                    <a:pt x="11551" y="215088"/>
                    <a:pt x="0" y="203536"/>
                    <a:pt x="0" y="189287"/>
                  </a:cubicBezTo>
                  <a:lnTo>
                    <a:pt x="0" y="25801"/>
                  </a:lnTo>
                  <a:cubicBezTo>
                    <a:pt x="0" y="11551"/>
                    <a:pt x="11551" y="0"/>
                    <a:pt x="2580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F5597"/>
              </a:solidFill>
              <a:prstDash val="solid"/>
              <a:round/>
            </a:ln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0"/>
              <a:ext cx="1730639" cy="21508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endParaRPr lang="pt-BR" sz="1200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7199326" y="2657548"/>
            <a:ext cx="4830802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pt-BR" sz="1600" b="1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Considerar fatores humanos e culturais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7059699" y="3357920"/>
            <a:ext cx="4446501" cy="546961"/>
            <a:chOff x="0" y="0"/>
            <a:chExt cx="1748548" cy="21508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748549" cy="215088"/>
            </a:xfrm>
            <a:custGeom>
              <a:avLst/>
              <a:gdLst/>
              <a:ahLst/>
              <a:cxnLst/>
              <a:rect l="l" t="t" r="r" b="b"/>
              <a:pathLst>
                <a:path w="1748549" h="215088">
                  <a:moveTo>
                    <a:pt x="25537" y="0"/>
                  </a:moveTo>
                  <a:lnTo>
                    <a:pt x="1723012" y="0"/>
                  </a:lnTo>
                  <a:cubicBezTo>
                    <a:pt x="1737115" y="0"/>
                    <a:pt x="1748549" y="11433"/>
                    <a:pt x="1748549" y="25537"/>
                  </a:cubicBezTo>
                  <a:lnTo>
                    <a:pt x="1748549" y="189551"/>
                  </a:lnTo>
                  <a:cubicBezTo>
                    <a:pt x="1748549" y="203655"/>
                    <a:pt x="1737115" y="215088"/>
                    <a:pt x="1723012" y="215088"/>
                  </a:cubicBezTo>
                  <a:lnTo>
                    <a:pt x="25537" y="215088"/>
                  </a:lnTo>
                  <a:cubicBezTo>
                    <a:pt x="11433" y="215088"/>
                    <a:pt x="0" y="203655"/>
                    <a:pt x="0" y="189551"/>
                  </a:cubicBezTo>
                  <a:lnTo>
                    <a:pt x="0" y="25537"/>
                  </a:lnTo>
                  <a:cubicBezTo>
                    <a:pt x="0" y="11433"/>
                    <a:pt x="11433" y="0"/>
                    <a:pt x="255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F5597"/>
              </a:solidFill>
              <a:prstDash val="solid"/>
              <a:round/>
            </a:ln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0"/>
              <a:ext cx="1748548" cy="21508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endParaRPr lang="pt-BR" sz="1200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7199326" y="3374373"/>
            <a:ext cx="411838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pt-BR" sz="1600" b="1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Sistemática, estruturada, abrangente e oportuna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7059699" y="4136373"/>
            <a:ext cx="4446501" cy="546961"/>
            <a:chOff x="0" y="0"/>
            <a:chExt cx="1748548" cy="215088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748549" cy="215088"/>
            </a:xfrm>
            <a:custGeom>
              <a:avLst/>
              <a:gdLst/>
              <a:ahLst/>
              <a:cxnLst/>
              <a:rect l="l" t="t" r="r" b="b"/>
              <a:pathLst>
                <a:path w="1748549" h="215088">
                  <a:moveTo>
                    <a:pt x="25537" y="0"/>
                  </a:moveTo>
                  <a:lnTo>
                    <a:pt x="1723012" y="0"/>
                  </a:lnTo>
                  <a:cubicBezTo>
                    <a:pt x="1737115" y="0"/>
                    <a:pt x="1748549" y="11433"/>
                    <a:pt x="1748549" y="25537"/>
                  </a:cubicBezTo>
                  <a:lnTo>
                    <a:pt x="1748549" y="189551"/>
                  </a:lnTo>
                  <a:cubicBezTo>
                    <a:pt x="1748549" y="203655"/>
                    <a:pt x="1737115" y="215088"/>
                    <a:pt x="1723012" y="215088"/>
                  </a:cubicBezTo>
                  <a:lnTo>
                    <a:pt x="25537" y="215088"/>
                  </a:lnTo>
                  <a:cubicBezTo>
                    <a:pt x="11433" y="215088"/>
                    <a:pt x="0" y="203655"/>
                    <a:pt x="0" y="189551"/>
                  </a:cubicBezTo>
                  <a:lnTo>
                    <a:pt x="0" y="25537"/>
                  </a:lnTo>
                  <a:cubicBezTo>
                    <a:pt x="0" y="11433"/>
                    <a:pt x="11433" y="0"/>
                    <a:pt x="255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F5597"/>
              </a:solidFill>
              <a:prstDash val="solid"/>
              <a:round/>
            </a:ln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0"/>
              <a:ext cx="1748548" cy="21508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endParaRPr lang="pt-BR" sz="1200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7232144" y="4296801"/>
            <a:ext cx="4370181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pt-BR" sz="16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Transparente e inclusiva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7059699" y="4840750"/>
            <a:ext cx="4446501" cy="546961"/>
            <a:chOff x="0" y="0"/>
            <a:chExt cx="1748548" cy="21508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748549" cy="215088"/>
            </a:xfrm>
            <a:custGeom>
              <a:avLst/>
              <a:gdLst/>
              <a:ahLst/>
              <a:cxnLst/>
              <a:rect l="l" t="t" r="r" b="b"/>
              <a:pathLst>
                <a:path w="1748549" h="215088">
                  <a:moveTo>
                    <a:pt x="25537" y="0"/>
                  </a:moveTo>
                  <a:lnTo>
                    <a:pt x="1723012" y="0"/>
                  </a:lnTo>
                  <a:cubicBezTo>
                    <a:pt x="1737115" y="0"/>
                    <a:pt x="1748549" y="11433"/>
                    <a:pt x="1748549" y="25537"/>
                  </a:cubicBezTo>
                  <a:lnTo>
                    <a:pt x="1748549" y="189551"/>
                  </a:lnTo>
                  <a:cubicBezTo>
                    <a:pt x="1748549" y="203655"/>
                    <a:pt x="1737115" y="215088"/>
                    <a:pt x="1723012" y="215088"/>
                  </a:cubicBezTo>
                  <a:lnTo>
                    <a:pt x="25537" y="215088"/>
                  </a:lnTo>
                  <a:cubicBezTo>
                    <a:pt x="11433" y="215088"/>
                    <a:pt x="0" y="203655"/>
                    <a:pt x="0" y="189551"/>
                  </a:cubicBezTo>
                  <a:lnTo>
                    <a:pt x="0" y="25537"/>
                  </a:lnTo>
                  <a:cubicBezTo>
                    <a:pt x="0" y="11433"/>
                    <a:pt x="11433" y="0"/>
                    <a:pt x="255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F5597"/>
              </a:solidFill>
              <a:prstDash val="solid"/>
              <a:round/>
            </a:ln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0"/>
              <a:ext cx="1748548" cy="21508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endParaRPr lang="pt-BR" sz="1200"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7232144" y="4906033"/>
            <a:ext cx="437018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pt-BR" sz="16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Dinâmica, iterativa e capaz de reagir a mudanças</a:t>
            </a:r>
          </a:p>
        </p:txBody>
      </p:sp>
      <p:grpSp>
        <p:nvGrpSpPr>
          <p:cNvPr id="52" name="Group 52"/>
          <p:cNvGrpSpPr/>
          <p:nvPr/>
        </p:nvGrpSpPr>
        <p:grpSpPr>
          <a:xfrm rot="-10800000">
            <a:off x="381883" y="1609218"/>
            <a:ext cx="470874" cy="470874"/>
            <a:chOff x="0" y="0"/>
            <a:chExt cx="1194300" cy="1194300"/>
          </a:xfrm>
        </p:grpSpPr>
        <p:sp>
          <p:nvSpPr>
            <p:cNvPr id="53" name="Freeform 53"/>
            <p:cNvSpPr/>
            <p:nvPr/>
          </p:nvSpPr>
          <p:spPr>
            <a:xfrm>
              <a:off x="57150" y="57150"/>
              <a:ext cx="1080008" cy="1080008"/>
            </a:xfrm>
            <a:custGeom>
              <a:avLst/>
              <a:gdLst/>
              <a:ahLst/>
              <a:cxnLst/>
              <a:rect l="l" t="t" r="r" b="b"/>
              <a:pathLst>
                <a:path w="1080008" h="1080008">
                  <a:moveTo>
                    <a:pt x="0" y="540004"/>
                  </a:moveTo>
                  <a:cubicBezTo>
                    <a:pt x="0" y="241808"/>
                    <a:pt x="241808" y="0"/>
                    <a:pt x="540004" y="0"/>
                  </a:cubicBezTo>
                  <a:cubicBezTo>
                    <a:pt x="838200" y="0"/>
                    <a:pt x="1080008" y="241808"/>
                    <a:pt x="1080008" y="540004"/>
                  </a:cubicBezTo>
                  <a:cubicBezTo>
                    <a:pt x="1080008" y="838200"/>
                    <a:pt x="838200" y="1080008"/>
                    <a:pt x="540004" y="1080008"/>
                  </a:cubicBezTo>
                  <a:cubicBezTo>
                    <a:pt x="241808" y="1080008"/>
                    <a:pt x="0" y="838200"/>
                    <a:pt x="0" y="540004"/>
                  </a:cubicBezTo>
                  <a:close/>
                </a:path>
              </a:pathLst>
            </a:custGeom>
            <a:solidFill>
              <a:srgbClr val="004B1C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0" y="0"/>
              <a:ext cx="1194308" cy="1194308"/>
            </a:xfrm>
            <a:custGeom>
              <a:avLst/>
              <a:gdLst/>
              <a:ahLst/>
              <a:cxnLst/>
              <a:rect l="l" t="t" r="r" b="b"/>
              <a:pathLst>
                <a:path w="1194308" h="1194308">
                  <a:moveTo>
                    <a:pt x="0" y="597154"/>
                  </a:moveTo>
                  <a:cubicBezTo>
                    <a:pt x="0" y="267335"/>
                    <a:pt x="267335" y="0"/>
                    <a:pt x="597154" y="0"/>
                  </a:cubicBezTo>
                  <a:lnTo>
                    <a:pt x="597154" y="57150"/>
                  </a:lnTo>
                  <a:lnTo>
                    <a:pt x="597154" y="0"/>
                  </a:lnTo>
                  <a:cubicBezTo>
                    <a:pt x="926973" y="0"/>
                    <a:pt x="1194308" y="267335"/>
                    <a:pt x="1194308" y="597154"/>
                  </a:cubicBezTo>
                  <a:lnTo>
                    <a:pt x="1137158" y="597154"/>
                  </a:lnTo>
                  <a:lnTo>
                    <a:pt x="1194308" y="597154"/>
                  </a:lnTo>
                  <a:cubicBezTo>
                    <a:pt x="1194308" y="926973"/>
                    <a:pt x="926973" y="1194308"/>
                    <a:pt x="597154" y="1194308"/>
                  </a:cubicBezTo>
                  <a:lnTo>
                    <a:pt x="597154" y="1137158"/>
                  </a:lnTo>
                  <a:lnTo>
                    <a:pt x="597154" y="1194308"/>
                  </a:lnTo>
                  <a:cubicBezTo>
                    <a:pt x="267335" y="1194308"/>
                    <a:pt x="0" y="926973"/>
                    <a:pt x="0" y="597154"/>
                  </a:cubicBezTo>
                  <a:lnTo>
                    <a:pt x="57150" y="597154"/>
                  </a:lnTo>
                  <a:lnTo>
                    <a:pt x="114300" y="597154"/>
                  </a:lnTo>
                  <a:lnTo>
                    <a:pt x="57150" y="597154"/>
                  </a:lnTo>
                  <a:lnTo>
                    <a:pt x="0" y="597154"/>
                  </a:lnTo>
                  <a:moveTo>
                    <a:pt x="114300" y="597154"/>
                  </a:moveTo>
                  <a:cubicBezTo>
                    <a:pt x="114300" y="628777"/>
                    <a:pt x="88773" y="654304"/>
                    <a:pt x="57150" y="654304"/>
                  </a:cubicBezTo>
                  <a:cubicBezTo>
                    <a:pt x="25527" y="654304"/>
                    <a:pt x="0" y="628650"/>
                    <a:pt x="0" y="597154"/>
                  </a:cubicBezTo>
                  <a:cubicBezTo>
                    <a:pt x="0" y="565658"/>
                    <a:pt x="25527" y="540004"/>
                    <a:pt x="57150" y="540004"/>
                  </a:cubicBezTo>
                  <a:cubicBezTo>
                    <a:pt x="88773" y="540004"/>
                    <a:pt x="114300" y="565531"/>
                    <a:pt x="114300" y="597154"/>
                  </a:cubicBezTo>
                  <a:cubicBezTo>
                    <a:pt x="114300" y="863854"/>
                    <a:pt x="330454" y="1080008"/>
                    <a:pt x="597154" y="1080008"/>
                  </a:cubicBezTo>
                  <a:cubicBezTo>
                    <a:pt x="863854" y="1080008"/>
                    <a:pt x="1080008" y="863854"/>
                    <a:pt x="1080008" y="597154"/>
                  </a:cubicBezTo>
                  <a:cubicBezTo>
                    <a:pt x="1080008" y="330454"/>
                    <a:pt x="863854" y="114300"/>
                    <a:pt x="597154" y="114300"/>
                  </a:cubicBezTo>
                  <a:lnTo>
                    <a:pt x="597154" y="57150"/>
                  </a:lnTo>
                  <a:lnTo>
                    <a:pt x="597154" y="114300"/>
                  </a:lnTo>
                  <a:cubicBezTo>
                    <a:pt x="330454" y="114300"/>
                    <a:pt x="114300" y="330454"/>
                    <a:pt x="114300" y="597154"/>
                  </a:cubicBezTo>
                  <a:close/>
                </a:path>
              </a:pathLst>
            </a:custGeom>
            <a:solidFill>
              <a:srgbClr val="008C44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55" name="Freeform 55"/>
          <p:cNvSpPr/>
          <p:nvPr/>
        </p:nvSpPr>
        <p:spPr>
          <a:xfrm>
            <a:off x="575257" y="1752778"/>
            <a:ext cx="130587" cy="210761"/>
          </a:xfrm>
          <a:custGeom>
            <a:avLst/>
            <a:gdLst/>
            <a:ahLst/>
            <a:cxnLst/>
            <a:rect l="l" t="t" r="r" b="b"/>
            <a:pathLst>
              <a:path w="195880" h="316141">
                <a:moveTo>
                  <a:pt x="0" y="0"/>
                </a:moveTo>
                <a:lnTo>
                  <a:pt x="195880" y="0"/>
                </a:lnTo>
                <a:lnTo>
                  <a:pt x="195880" y="316141"/>
                </a:lnTo>
                <a:lnTo>
                  <a:pt x="0" y="316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56" name="Group 56"/>
          <p:cNvGrpSpPr/>
          <p:nvPr/>
        </p:nvGrpSpPr>
        <p:grpSpPr>
          <a:xfrm rot="-10800000">
            <a:off x="381883" y="2400242"/>
            <a:ext cx="470874" cy="470874"/>
            <a:chOff x="0" y="0"/>
            <a:chExt cx="1194300" cy="1194300"/>
          </a:xfrm>
        </p:grpSpPr>
        <p:sp>
          <p:nvSpPr>
            <p:cNvPr id="57" name="Freeform 57"/>
            <p:cNvSpPr/>
            <p:nvPr/>
          </p:nvSpPr>
          <p:spPr>
            <a:xfrm>
              <a:off x="57150" y="57150"/>
              <a:ext cx="1080008" cy="1080008"/>
            </a:xfrm>
            <a:custGeom>
              <a:avLst/>
              <a:gdLst/>
              <a:ahLst/>
              <a:cxnLst/>
              <a:rect l="l" t="t" r="r" b="b"/>
              <a:pathLst>
                <a:path w="1080008" h="1080008">
                  <a:moveTo>
                    <a:pt x="0" y="540004"/>
                  </a:moveTo>
                  <a:cubicBezTo>
                    <a:pt x="0" y="241808"/>
                    <a:pt x="241808" y="0"/>
                    <a:pt x="540004" y="0"/>
                  </a:cubicBezTo>
                  <a:cubicBezTo>
                    <a:pt x="838200" y="0"/>
                    <a:pt x="1080008" y="241808"/>
                    <a:pt x="1080008" y="540004"/>
                  </a:cubicBezTo>
                  <a:cubicBezTo>
                    <a:pt x="1080008" y="838200"/>
                    <a:pt x="838200" y="1080008"/>
                    <a:pt x="540004" y="1080008"/>
                  </a:cubicBezTo>
                  <a:cubicBezTo>
                    <a:pt x="241808" y="1080008"/>
                    <a:pt x="0" y="838200"/>
                    <a:pt x="0" y="540004"/>
                  </a:cubicBezTo>
                  <a:close/>
                </a:path>
              </a:pathLst>
            </a:custGeom>
            <a:solidFill>
              <a:srgbClr val="004B1C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0" y="0"/>
              <a:ext cx="1194308" cy="1194308"/>
            </a:xfrm>
            <a:custGeom>
              <a:avLst/>
              <a:gdLst/>
              <a:ahLst/>
              <a:cxnLst/>
              <a:rect l="l" t="t" r="r" b="b"/>
              <a:pathLst>
                <a:path w="1194308" h="1194308">
                  <a:moveTo>
                    <a:pt x="0" y="597154"/>
                  </a:moveTo>
                  <a:cubicBezTo>
                    <a:pt x="0" y="267335"/>
                    <a:pt x="267335" y="0"/>
                    <a:pt x="597154" y="0"/>
                  </a:cubicBezTo>
                  <a:lnTo>
                    <a:pt x="597154" y="57150"/>
                  </a:lnTo>
                  <a:lnTo>
                    <a:pt x="597154" y="0"/>
                  </a:lnTo>
                  <a:cubicBezTo>
                    <a:pt x="926973" y="0"/>
                    <a:pt x="1194308" y="267335"/>
                    <a:pt x="1194308" y="597154"/>
                  </a:cubicBezTo>
                  <a:lnTo>
                    <a:pt x="1137158" y="597154"/>
                  </a:lnTo>
                  <a:lnTo>
                    <a:pt x="1194308" y="597154"/>
                  </a:lnTo>
                  <a:cubicBezTo>
                    <a:pt x="1194308" y="926973"/>
                    <a:pt x="926973" y="1194308"/>
                    <a:pt x="597154" y="1194308"/>
                  </a:cubicBezTo>
                  <a:lnTo>
                    <a:pt x="597154" y="1137158"/>
                  </a:lnTo>
                  <a:lnTo>
                    <a:pt x="597154" y="1194308"/>
                  </a:lnTo>
                  <a:cubicBezTo>
                    <a:pt x="267335" y="1194308"/>
                    <a:pt x="0" y="926973"/>
                    <a:pt x="0" y="597154"/>
                  </a:cubicBezTo>
                  <a:lnTo>
                    <a:pt x="57150" y="597154"/>
                  </a:lnTo>
                  <a:lnTo>
                    <a:pt x="114300" y="597154"/>
                  </a:lnTo>
                  <a:lnTo>
                    <a:pt x="57150" y="597154"/>
                  </a:lnTo>
                  <a:lnTo>
                    <a:pt x="0" y="597154"/>
                  </a:lnTo>
                  <a:moveTo>
                    <a:pt x="114300" y="597154"/>
                  </a:moveTo>
                  <a:cubicBezTo>
                    <a:pt x="114300" y="628777"/>
                    <a:pt x="88773" y="654304"/>
                    <a:pt x="57150" y="654304"/>
                  </a:cubicBezTo>
                  <a:cubicBezTo>
                    <a:pt x="25527" y="654304"/>
                    <a:pt x="0" y="628650"/>
                    <a:pt x="0" y="597154"/>
                  </a:cubicBezTo>
                  <a:cubicBezTo>
                    <a:pt x="0" y="565658"/>
                    <a:pt x="25527" y="540004"/>
                    <a:pt x="57150" y="540004"/>
                  </a:cubicBezTo>
                  <a:cubicBezTo>
                    <a:pt x="88773" y="540004"/>
                    <a:pt x="114300" y="565531"/>
                    <a:pt x="114300" y="597154"/>
                  </a:cubicBezTo>
                  <a:cubicBezTo>
                    <a:pt x="114300" y="863854"/>
                    <a:pt x="330454" y="1080008"/>
                    <a:pt x="597154" y="1080008"/>
                  </a:cubicBezTo>
                  <a:cubicBezTo>
                    <a:pt x="863854" y="1080008"/>
                    <a:pt x="1080008" y="863854"/>
                    <a:pt x="1080008" y="597154"/>
                  </a:cubicBezTo>
                  <a:cubicBezTo>
                    <a:pt x="1080008" y="330454"/>
                    <a:pt x="863854" y="114300"/>
                    <a:pt x="597154" y="114300"/>
                  </a:cubicBezTo>
                  <a:lnTo>
                    <a:pt x="597154" y="57150"/>
                  </a:lnTo>
                  <a:lnTo>
                    <a:pt x="597154" y="114300"/>
                  </a:lnTo>
                  <a:cubicBezTo>
                    <a:pt x="330454" y="114300"/>
                    <a:pt x="114300" y="330454"/>
                    <a:pt x="114300" y="597154"/>
                  </a:cubicBezTo>
                  <a:close/>
                </a:path>
              </a:pathLst>
            </a:custGeom>
            <a:solidFill>
              <a:srgbClr val="008C44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59" name="Freeform 59"/>
          <p:cNvSpPr/>
          <p:nvPr/>
        </p:nvSpPr>
        <p:spPr>
          <a:xfrm>
            <a:off x="575257" y="2543804"/>
            <a:ext cx="130587" cy="210761"/>
          </a:xfrm>
          <a:custGeom>
            <a:avLst/>
            <a:gdLst/>
            <a:ahLst/>
            <a:cxnLst/>
            <a:rect l="l" t="t" r="r" b="b"/>
            <a:pathLst>
              <a:path w="195880" h="316141">
                <a:moveTo>
                  <a:pt x="0" y="0"/>
                </a:moveTo>
                <a:lnTo>
                  <a:pt x="195880" y="0"/>
                </a:lnTo>
                <a:lnTo>
                  <a:pt x="195880" y="316141"/>
                </a:lnTo>
                <a:lnTo>
                  <a:pt x="0" y="316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60" name="Group 60"/>
          <p:cNvGrpSpPr/>
          <p:nvPr/>
        </p:nvGrpSpPr>
        <p:grpSpPr>
          <a:xfrm rot="-10800000">
            <a:off x="381883" y="3190123"/>
            <a:ext cx="470874" cy="470874"/>
            <a:chOff x="0" y="0"/>
            <a:chExt cx="1194300" cy="1194300"/>
          </a:xfrm>
        </p:grpSpPr>
        <p:sp>
          <p:nvSpPr>
            <p:cNvPr id="61" name="Freeform 61"/>
            <p:cNvSpPr/>
            <p:nvPr/>
          </p:nvSpPr>
          <p:spPr>
            <a:xfrm>
              <a:off x="57150" y="57150"/>
              <a:ext cx="1080008" cy="1080008"/>
            </a:xfrm>
            <a:custGeom>
              <a:avLst/>
              <a:gdLst/>
              <a:ahLst/>
              <a:cxnLst/>
              <a:rect l="l" t="t" r="r" b="b"/>
              <a:pathLst>
                <a:path w="1080008" h="1080008">
                  <a:moveTo>
                    <a:pt x="0" y="540004"/>
                  </a:moveTo>
                  <a:cubicBezTo>
                    <a:pt x="0" y="241808"/>
                    <a:pt x="241808" y="0"/>
                    <a:pt x="540004" y="0"/>
                  </a:cubicBezTo>
                  <a:cubicBezTo>
                    <a:pt x="838200" y="0"/>
                    <a:pt x="1080008" y="241808"/>
                    <a:pt x="1080008" y="540004"/>
                  </a:cubicBezTo>
                  <a:cubicBezTo>
                    <a:pt x="1080008" y="838200"/>
                    <a:pt x="838200" y="1080008"/>
                    <a:pt x="540004" y="1080008"/>
                  </a:cubicBezTo>
                  <a:cubicBezTo>
                    <a:pt x="241808" y="1080008"/>
                    <a:pt x="0" y="838200"/>
                    <a:pt x="0" y="540004"/>
                  </a:cubicBezTo>
                  <a:close/>
                </a:path>
              </a:pathLst>
            </a:custGeom>
            <a:solidFill>
              <a:srgbClr val="004B1C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0" y="0"/>
              <a:ext cx="1194308" cy="1194308"/>
            </a:xfrm>
            <a:custGeom>
              <a:avLst/>
              <a:gdLst/>
              <a:ahLst/>
              <a:cxnLst/>
              <a:rect l="l" t="t" r="r" b="b"/>
              <a:pathLst>
                <a:path w="1194308" h="1194308">
                  <a:moveTo>
                    <a:pt x="0" y="597154"/>
                  </a:moveTo>
                  <a:cubicBezTo>
                    <a:pt x="0" y="267335"/>
                    <a:pt x="267335" y="0"/>
                    <a:pt x="597154" y="0"/>
                  </a:cubicBezTo>
                  <a:lnTo>
                    <a:pt x="597154" y="57150"/>
                  </a:lnTo>
                  <a:lnTo>
                    <a:pt x="597154" y="0"/>
                  </a:lnTo>
                  <a:cubicBezTo>
                    <a:pt x="926973" y="0"/>
                    <a:pt x="1194308" y="267335"/>
                    <a:pt x="1194308" y="597154"/>
                  </a:cubicBezTo>
                  <a:lnTo>
                    <a:pt x="1137158" y="597154"/>
                  </a:lnTo>
                  <a:lnTo>
                    <a:pt x="1194308" y="597154"/>
                  </a:lnTo>
                  <a:cubicBezTo>
                    <a:pt x="1194308" y="926973"/>
                    <a:pt x="926973" y="1194308"/>
                    <a:pt x="597154" y="1194308"/>
                  </a:cubicBezTo>
                  <a:lnTo>
                    <a:pt x="597154" y="1137158"/>
                  </a:lnTo>
                  <a:lnTo>
                    <a:pt x="597154" y="1194308"/>
                  </a:lnTo>
                  <a:cubicBezTo>
                    <a:pt x="267335" y="1194308"/>
                    <a:pt x="0" y="926973"/>
                    <a:pt x="0" y="597154"/>
                  </a:cubicBezTo>
                  <a:lnTo>
                    <a:pt x="57150" y="597154"/>
                  </a:lnTo>
                  <a:lnTo>
                    <a:pt x="114300" y="597154"/>
                  </a:lnTo>
                  <a:lnTo>
                    <a:pt x="57150" y="597154"/>
                  </a:lnTo>
                  <a:lnTo>
                    <a:pt x="0" y="597154"/>
                  </a:lnTo>
                  <a:moveTo>
                    <a:pt x="114300" y="597154"/>
                  </a:moveTo>
                  <a:cubicBezTo>
                    <a:pt x="114300" y="628777"/>
                    <a:pt x="88773" y="654304"/>
                    <a:pt x="57150" y="654304"/>
                  </a:cubicBezTo>
                  <a:cubicBezTo>
                    <a:pt x="25527" y="654304"/>
                    <a:pt x="0" y="628650"/>
                    <a:pt x="0" y="597154"/>
                  </a:cubicBezTo>
                  <a:cubicBezTo>
                    <a:pt x="0" y="565658"/>
                    <a:pt x="25527" y="540004"/>
                    <a:pt x="57150" y="540004"/>
                  </a:cubicBezTo>
                  <a:cubicBezTo>
                    <a:pt x="88773" y="540004"/>
                    <a:pt x="114300" y="565531"/>
                    <a:pt x="114300" y="597154"/>
                  </a:cubicBezTo>
                  <a:cubicBezTo>
                    <a:pt x="114300" y="863854"/>
                    <a:pt x="330454" y="1080008"/>
                    <a:pt x="597154" y="1080008"/>
                  </a:cubicBezTo>
                  <a:cubicBezTo>
                    <a:pt x="863854" y="1080008"/>
                    <a:pt x="1080008" y="863854"/>
                    <a:pt x="1080008" y="597154"/>
                  </a:cubicBezTo>
                  <a:cubicBezTo>
                    <a:pt x="1080008" y="330454"/>
                    <a:pt x="863854" y="114300"/>
                    <a:pt x="597154" y="114300"/>
                  </a:cubicBezTo>
                  <a:lnTo>
                    <a:pt x="597154" y="57150"/>
                  </a:lnTo>
                  <a:lnTo>
                    <a:pt x="597154" y="114300"/>
                  </a:lnTo>
                  <a:cubicBezTo>
                    <a:pt x="330454" y="114300"/>
                    <a:pt x="114300" y="330454"/>
                    <a:pt x="114300" y="597154"/>
                  </a:cubicBezTo>
                  <a:close/>
                </a:path>
              </a:pathLst>
            </a:custGeom>
            <a:solidFill>
              <a:srgbClr val="008C44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63" name="Freeform 63"/>
          <p:cNvSpPr/>
          <p:nvPr/>
        </p:nvSpPr>
        <p:spPr>
          <a:xfrm>
            <a:off x="575257" y="3333684"/>
            <a:ext cx="130587" cy="210761"/>
          </a:xfrm>
          <a:custGeom>
            <a:avLst/>
            <a:gdLst/>
            <a:ahLst/>
            <a:cxnLst/>
            <a:rect l="l" t="t" r="r" b="b"/>
            <a:pathLst>
              <a:path w="195880" h="316141">
                <a:moveTo>
                  <a:pt x="0" y="0"/>
                </a:moveTo>
                <a:lnTo>
                  <a:pt x="195880" y="0"/>
                </a:lnTo>
                <a:lnTo>
                  <a:pt x="195880" y="316141"/>
                </a:lnTo>
                <a:lnTo>
                  <a:pt x="0" y="316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64" name="Group 64"/>
          <p:cNvGrpSpPr/>
          <p:nvPr/>
        </p:nvGrpSpPr>
        <p:grpSpPr>
          <a:xfrm rot="-10800000">
            <a:off x="381883" y="3936728"/>
            <a:ext cx="470874" cy="470874"/>
            <a:chOff x="0" y="0"/>
            <a:chExt cx="1194300" cy="1194300"/>
          </a:xfrm>
        </p:grpSpPr>
        <p:sp>
          <p:nvSpPr>
            <p:cNvPr id="65" name="Freeform 65"/>
            <p:cNvSpPr/>
            <p:nvPr/>
          </p:nvSpPr>
          <p:spPr>
            <a:xfrm>
              <a:off x="57150" y="57150"/>
              <a:ext cx="1080008" cy="1080008"/>
            </a:xfrm>
            <a:custGeom>
              <a:avLst/>
              <a:gdLst/>
              <a:ahLst/>
              <a:cxnLst/>
              <a:rect l="l" t="t" r="r" b="b"/>
              <a:pathLst>
                <a:path w="1080008" h="1080008">
                  <a:moveTo>
                    <a:pt x="0" y="540004"/>
                  </a:moveTo>
                  <a:cubicBezTo>
                    <a:pt x="0" y="241808"/>
                    <a:pt x="241808" y="0"/>
                    <a:pt x="540004" y="0"/>
                  </a:cubicBezTo>
                  <a:cubicBezTo>
                    <a:pt x="838200" y="0"/>
                    <a:pt x="1080008" y="241808"/>
                    <a:pt x="1080008" y="540004"/>
                  </a:cubicBezTo>
                  <a:cubicBezTo>
                    <a:pt x="1080008" y="838200"/>
                    <a:pt x="838200" y="1080008"/>
                    <a:pt x="540004" y="1080008"/>
                  </a:cubicBezTo>
                  <a:cubicBezTo>
                    <a:pt x="241808" y="1080008"/>
                    <a:pt x="0" y="838200"/>
                    <a:pt x="0" y="540004"/>
                  </a:cubicBezTo>
                  <a:close/>
                </a:path>
              </a:pathLst>
            </a:custGeom>
            <a:solidFill>
              <a:srgbClr val="004B1C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0" y="0"/>
              <a:ext cx="1194308" cy="1194308"/>
            </a:xfrm>
            <a:custGeom>
              <a:avLst/>
              <a:gdLst/>
              <a:ahLst/>
              <a:cxnLst/>
              <a:rect l="l" t="t" r="r" b="b"/>
              <a:pathLst>
                <a:path w="1194308" h="1194308">
                  <a:moveTo>
                    <a:pt x="0" y="597154"/>
                  </a:moveTo>
                  <a:cubicBezTo>
                    <a:pt x="0" y="267335"/>
                    <a:pt x="267335" y="0"/>
                    <a:pt x="597154" y="0"/>
                  </a:cubicBezTo>
                  <a:lnTo>
                    <a:pt x="597154" y="57150"/>
                  </a:lnTo>
                  <a:lnTo>
                    <a:pt x="597154" y="0"/>
                  </a:lnTo>
                  <a:cubicBezTo>
                    <a:pt x="926973" y="0"/>
                    <a:pt x="1194308" y="267335"/>
                    <a:pt x="1194308" y="597154"/>
                  </a:cubicBezTo>
                  <a:lnTo>
                    <a:pt x="1137158" y="597154"/>
                  </a:lnTo>
                  <a:lnTo>
                    <a:pt x="1194308" y="597154"/>
                  </a:lnTo>
                  <a:cubicBezTo>
                    <a:pt x="1194308" y="926973"/>
                    <a:pt x="926973" y="1194308"/>
                    <a:pt x="597154" y="1194308"/>
                  </a:cubicBezTo>
                  <a:lnTo>
                    <a:pt x="597154" y="1137158"/>
                  </a:lnTo>
                  <a:lnTo>
                    <a:pt x="597154" y="1194308"/>
                  </a:lnTo>
                  <a:cubicBezTo>
                    <a:pt x="267335" y="1194308"/>
                    <a:pt x="0" y="926973"/>
                    <a:pt x="0" y="597154"/>
                  </a:cubicBezTo>
                  <a:lnTo>
                    <a:pt x="57150" y="597154"/>
                  </a:lnTo>
                  <a:lnTo>
                    <a:pt x="114300" y="597154"/>
                  </a:lnTo>
                  <a:lnTo>
                    <a:pt x="57150" y="597154"/>
                  </a:lnTo>
                  <a:lnTo>
                    <a:pt x="0" y="597154"/>
                  </a:lnTo>
                  <a:moveTo>
                    <a:pt x="114300" y="597154"/>
                  </a:moveTo>
                  <a:cubicBezTo>
                    <a:pt x="114300" y="628777"/>
                    <a:pt x="88773" y="654304"/>
                    <a:pt x="57150" y="654304"/>
                  </a:cubicBezTo>
                  <a:cubicBezTo>
                    <a:pt x="25527" y="654304"/>
                    <a:pt x="0" y="628650"/>
                    <a:pt x="0" y="597154"/>
                  </a:cubicBezTo>
                  <a:cubicBezTo>
                    <a:pt x="0" y="565658"/>
                    <a:pt x="25527" y="540004"/>
                    <a:pt x="57150" y="540004"/>
                  </a:cubicBezTo>
                  <a:cubicBezTo>
                    <a:pt x="88773" y="540004"/>
                    <a:pt x="114300" y="565531"/>
                    <a:pt x="114300" y="597154"/>
                  </a:cubicBezTo>
                  <a:cubicBezTo>
                    <a:pt x="114300" y="863854"/>
                    <a:pt x="330454" y="1080008"/>
                    <a:pt x="597154" y="1080008"/>
                  </a:cubicBezTo>
                  <a:cubicBezTo>
                    <a:pt x="863854" y="1080008"/>
                    <a:pt x="1080008" y="863854"/>
                    <a:pt x="1080008" y="597154"/>
                  </a:cubicBezTo>
                  <a:cubicBezTo>
                    <a:pt x="1080008" y="330454"/>
                    <a:pt x="863854" y="114300"/>
                    <a:pt x="597154" y="114300"/>
                  </a:cubicBezTo>
                  <a:lnTo>
                    <a:pt x="597154" y="57150"/>
                  </a:lnTo>
                  <a:lnTo>
                    <a:pt x="597154" y="114300"/>
                  </a:lnTo>
                  <a:cubicBezTo>
                    <a:pt x="330454" y="114300"/>
                    <a:pt x="114300" y="330454"/>
                    <a:pt x="114300" y="597154"/>
                  </a:cubicBezTo>
                  <a:close/>
                </a:path>
              </a:pathLst>
            </a:custGeom>
            <a:solidFill>
              <a:srgbClr val="008C44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67" name="Freeform 67"/>
          <p:cNvSpPr/>
          <p:nvPr/>
        </p:nvSpPr>
        <p:spPr>
          <a:xfrm>
            <a:off x="575257" y="4080290"/>
            <a:ext cx="130587" cy="210761"/>
          </a:xfrm>
          <a:custGeom>
            <a:avLst/>
            <a:gdLst/>
            <a:ahLst/>
            <a:cxnLst/>
            <a:rect l="l" t="t" r="r" b="b"/>
            <a:pathLst>
              <a:path w="195880" h="316141">
                <a:moveTo>
                  <a:pt x="0" y="0"/>
                </a:moveTo>
                <a:lnTo>
                  <a:pt x="195880" y="0"/>
                </a:lnTo>
                <a:lnTo>
                  <a:pt x="195880" y="316141"/>
                </a:lnTo>
                <a:lnTo>
                  <a:pt x="0" y="316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68" name="Group 68"/>
          <p:cNvGrpSpPr/>
          <p:nvPr/>
        </p:nvGrpSpPr>
        <p:grpSpPr>
          <a:xfrm rot="-10800000">
            <a:off x="381883" y="4683334"/>
            <a:ext cx="470874" cy="470874"/>
            <a:chOff x="0" y="0"/>
            <a:chExt cx="1194300" cy="1194300"/>
          </a:xfrm>
        </p:grpSpPr>
        <p:sp>
          <p:nvSpPr>
            <p:cNvPr id="69" name="Freeform 69"/>
            <p:cNvSpPr/>
            <p:nvPr/>
          </p:nvSpPr>
          <p:spPr>
            <a:xfrm>
              <a:off x="57150" y="57150"/>
              <a:ext cx="1080008" cy="1080008"/>
            </a:xfrm>
            <a:custGeom>
              <a:avLst/>
              <a:gdLst/>
              <a:ahLst/>
              <a:cxnLst/>
              <a:rect l="l" t="t" r="r" b="b"/>
              <a:pathLst>
                <a:path w="1080008" h="1080008">
                  <a:moveTo>
                    <a:pt x="0" y="540004"/>
                  </a:moveTo>
                  <a:cubicBezTo>
                    <a:pt x="0" y="241808"/>
                    <a:pt x="241808" y="0"/>
                    <a:pt x="540004" y="0"/>
                  </a:cubicBezTo>
                  <a:cubicBezTo>
                    <a:pt x="838200" y="0"/>
                    <a:pt x="1080008" y="241808"/>
                    <a:pt x="1080008" y="540004"/>
                  </a:cubicBezTo>
                  <a:cubicBezTo>
                    <a:pt x="1080008" y="838200"/>
                    <a:pt x="838200" y="1080008"/>
                    <a:pt x="540004" y="1080008"/>
                  </a:cubicBezTo>
                  <a:cubicBezTo>
                    <a:pt x="241808" y="1080008"/>
                    <a:pt x="0" y="838200"/>
                    <a:pt x="0" y="540004"/>
                  </a:cubicBezTo>
                  <a:close/>
                </a:path>
              </a:pathLst>
            </a:custGeom>
            <a:solidFill>
              <a:srgbClr val="004B1C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0" y="0"/>
              <a:ext cx="1194308" cy="1194308"/>
            </a:xfrm>
            <a:custGeom>
              <a:avLst/>
              <a:gdLst/>
              <a:ahLst/>
              <a:cxnLst/>
              <a:rect l="l" t="t" r="r" b="b"/>
              <a:pathLst>
                <a:path w="1194308" h="1194308">
                  <a:moveTo>
                    <a:pt x="0" y="597154"/>
                  </a:moveTo>
                  <a:cubicBezTo>
                    <a:pt x="0" y="267335"/>
                    <a:pt x="267335" y="0"/>
                    <a:pt x="597154" y="0"/>
                  </a:cubicBezTo>
                  <a:lnTo>
                    <a:pt x="597154" y="57150"/>
                  </a:lnTo>
                  <a:lnTo>
                    <a:pt x="597154" y="0"/>
                  </a:lnTo>
                  <a:cubicBezTo>
                    <a:pt x="926973" y="0"/>
                    <a:pt x="1194308" y="267335"/>
                    <a:pt x="1194308" y="597154"/>
                  </a:cubicBezTo>
                  <a:lnTo>
                    <a:pt x="1137158" y="597154"/>
                  </a:lnTo>
                  <a:lnTo>
                    <a:pt x="1194308" y="597154"/>
                  </a:lnTo>
                  <a:cubicBezTo>
                    <a:pt x="1194308" y="926973"/>
                    <a:pt x="926973" y="1194308"/>
                    <a:pt x="597154" y="1194308"/>
                  </a:cubicBezTo>
                  <a:lnTo>
                    <a:pt x="597154" y="1137158"/>
                  </a:lnTo>
                  <a:lnTo>
                    <a:pt x="597154" y="1194308"/>
                  </a:lnTo>
                  <a:cubicBezTo>
                    <a:pt x="267335" y="1194308"/>
                    <a:pt x="0" y="926973"/>
                    <a:pt x="0" y="597154"/>
                  </a:cubicBezTo>
                  <a:lnTo>
                    <a:pt x="57150" y="597154"/>
                  </a:lnTo>
                  <a:lnTo>
                    <a:pt x="114300" y="597154"/>
                  </a:lnTo>
                  <a:lnTo>
                    <a:pt x="57150" y="597154"/>
                  </a:lnTo>
                  <a:lnTo>
                    <a:pt x="0" y="597154"/>
                  </a:lnTo>
                  <a:moveTo>
                    <a:pt x="114300" y="597154"/>
                  </a:moveTo>
                  <a:cubicBezTo>
                    <a:pt x="114300" y="628777"/>
                    <a:pt x="88773" y="654304"/>
                    <a:pt x="57150" y="654304"/>
                  </a:cubicBezTo>
                  <a:cubicBezTo>
                    <a:pt x="25527" y="654304"/>
                    <a:pt x="0" y="628650"/>
                    <a:pt x="0" y="597154"/>
                  </a:cubicBezTo>
                  <a:cubicBezTo>
                    <a:pt x="0" y="565658"/>
                    <a:pt x="25527" y="540004"/>
                    <a:pt x="57150" y="540004"/>
                  </a:cubicBezTo>
                  <a:cubicBezTo>
                    <a:pt x="88773" y="540004"/>
                    <a:pt x="114300" y="565531"/>
                    <a:pt x="114300" y="597154"/>
                  </a:cubicBezTo>
                  <a:cubicBezTo>
                    <a:pt x="114300" y="863854"/>
                    <a:pt x="330454" y="1080008"/>
                    <a:pt x="597154" y="1080008"/>
                  </a:cubicBezTo>
                  <a:cubicBezTo>
                    <a:pt x="863854" y="1080008"/>
                    <a:pt x="1080008" y="863854"/>
                    <a:pt x="1080008" y="597154"/>
                  </a:cubicBezTo>
                  <a:cubicBezTo>
                    <a:pt x="1080008" y="330454"/>
                    <a:pt x="863854" y="114300"/>
                    <a:pt x="597154" y="114300"/>
                  </a:cubicBezTo>
                  <a:lnTo>
                    <a:pt x="597154" y="57150"/>
                  </a:lnTo>
                  <a:lnTo>
                    <a:pt x="597154" y="114300"/>
                  </a:lnTo>
                  <a:cubicBezTo>
                    <a:pt x="330454" y="114300"/>
                    <a:pt x="114300" y="330454"/>
                    <a:pt x="114300" y="597154"/>
                  </a:cubicBezTo>
                  <a:close/>
                </a:path>
              </a:pathLst>
            </a:custGeom>
            <a:solidFill>
              <a:srgbClr val="008C44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71" name="Freeform 71"/>
          <p:cNvSpPr/>
          <p:nvPr/>
        </p:nvSpPr>
        <p:spPr>
          <a:xfrm>
            <a:off x="575257" y="4826896"/>
            <a:ext cx="130587" cy="210761"/>
          </a:xfrm>
          <a:custGeom>
            <a:avLst/>
            <a:gdLst/>
            <a:ahLst/>
            <a:cxnLst/>
            <a:rect l="l" t="t" r="r" b="b"/>
            <a:pathLst>
              <a:path w="195880" h="316141">
                <a:moveTo>
                  <a:pt x="0" y="0"/>
                </a:moveTo>
                <a:lnTo>
                  <a:pt x="195880" y="0"/>
                </a:lnTo>
                <a:lnTo>
                  <a:pt x="195880" y="316141"/>
                </a:lnTo>
                <a:lnTo>
                  <a:pt x="0" y="316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72" name="Group 72"/>
          <p:cNvGrpSpPr/>
          <p:nvPr/>
        </p:nvGrpSpPr>
        <p:grpSpPr>
          <a:xfrm rot="-10800000">
            <a:off x="381883" y="5573308"/>
            <a:ext cx="470874" cy="470874"/>
            <a:chOff x="0" y="0"/>
            <a:chExt cx="1194300" cy="1194300"/>
          </a:xfrm>
        </p:grpSpPr>
        <p:sp>
          <p:nvSpPr>
            <p:cNvPr id="73" name="Freeform 73"/>
            <p:cNvSpPr/>
            <p:nvPr/>
          </p:nvSpPr>
          <p:spPr>
            <a:xfrm>
              <a:off x="57150" y="57150"/>
              <a:ext cx="1080008" cy="1080008"/>
            </a:xfrm>
            <a:custGeom>
              <a:avLst/>
              <a:gdLst/>
              <a:ahLst/>
              <a:cxnLst/>
              <a:rect l="l" t="t" r="r" b="b"/>
              <a:pathLst>
                <a:path w="1080008" h="1080008">
                  <a:moveTo>
                    <a:pt x="0" y="540004"/>
                  </a:moveTo>
                  <a:cubicBezTo>
                    <a:pt x="0" y="241808"/>
                    <a:pt x="241808" y="0"/>
                    <a:pt x="540004" y="0"/>
                  </a:cubicBezTo>
                  <a:cubicBezTo>
                    <a:pt x="838200" y="0"/>
                    <a:pt x="1080008" y="241808"/>
                    <a:pt x="1080008" y="540004"/>
                  </a:cubicBezTo>
                  <a:cubicBezTo>
                    <a:pt x="1080008" y="838200"/>
                    <a:pt x="838200" y="1080008"/>
                    <a:pt x="540004" y="1080008"/>
                  </a:cubicBezTo>
                  <a:cubicBezTo>
                    <a:pt x="241808" y="1080008"/>
                    <a:pt x="0" y="838200"/>
                    <a:pt x="0" y="540004"/>
                  </a:cubicBezTo>
                  <a:close/>
                </a:path>
              </a:pathLst>
            </a:custGeom>
            <a:solidFill>
              <a:srgbClr val="004B1C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0" y="0"/>
              <a:ext cx="1194308" cy="1194308"/>
            </a:xfrm>
            <a:custGeom>
              <a:avLst/>
              <a:gdLst/>
              <a:ahLst/>
              <a:cxnLst/>
              <a:rect l="l" t="t" r="r" b="b"/>
              <a:pathLst>
                <a:path w="1194308" h="1194308">
                  <a:moveTo>
                    <a:pt x="0" y="597154"/>
                  </a:moveTo>
                  <a:cubicBezTo>
                    <a:pt x="0" y="267335"/>
                    <a:pt x="267335" y="0"/>
                    <a:pt x="597154" y="0"/>
                  </a:cubicBezTo>
                  <a:lnTo>
                    <a:pt x="597154" y="57150"/>
                  </a:lnTo>
                  <a:lnTo>
                    <a:pt x="597154" y="0"/>
                  </a:lnTo>
                  <a:cubicBezTo>
                    <a:pt x="926973" y="0"/>
                    <a:pt x="1194308" y="267335"/>
                    <a:pt x="1194308" y="597154"/>
                  </a:cubicBezTo>
                  <a:lnTo>
                    <a:pt x="1137158" y="597154"/>
                  </a:lnTo>
                  <a:lnTo>
                    <a:pt x="1194308" y="597154"/>
                  </a:lnTo>
                  <a:cubicBezTo>
                    <a:pt x="1194308" y="926973"/>
                    <a:pt x="926973" y="1194308"/>
                    <a:pt x="597154" y="1194308"/>
                  </a:cubicBezTo>
                  <a:lnTo>
                    <a:pt x="597154" y="1137158"/>
                  </a:lnTo>
                  <a:lnTo>
                    <a:pt x="597154" y="1194308"/>
                  </a:lnTo>
                  <a:cubicBezTo>
                    <a:pt x="267335" y="1194308"/>
                    <a:pt x="0" y="926973"/>
                    <a:pt x="0" y="597154"/>
                  </a:cubicBezTo>
                  <a:lnTo>
                    <a:pt x="57150" y="597154"/>
                  </a:lnTo>
                  <a:lnTo>
                    <a:pt x="114300" y="597154"/>
                  </a:lnTo>
                  <a:lnTo>
                    <a:pt x="57150" y="597154"/>
                  </a:lnTo>
                  <a:lnTo>
                    <a:pt x="0" y="597154"/>
                  </a:lnTo>
                  <a:moveTo>
                    <a:pt x="114300" y="597154"/>
                  </a:moveTo>
                  <a:cubicBezTo>
                    <a:pt x="114300" y="628777"/>
                    <a:pt x="88773" y="654304"/>
                    <a:pt x="57150" y="654304"/>
                  </a:cubicBezTo>
                  <a:cubicBezTo>
                    <a:pt x="25527" y="654304"/>
                    <a:pt x="0" y="628650"/>
                    <a:pt x="0" y="597154"/>
                  </a:cubicBezTo>
                  <a:cubicBezTo>
                    <a:pt x="0" y="565658"/>
                    <a:pt x="25527" y="540004"/>
                    <a:pt x="57150" y="540004"/>
                  </a:cubicBezTo>
                  <a:cubicBezTo>
                    <a:pt x="88773" y="540004"/>
                    <a:pt x="114300" y="565531"/>
                    <a:pt x="114300" y="597154"/>
                  </a:cubicBezTo>
                  <a:cubicBezTo>
                    <a:pt x="114300" y="863854"/>
                    <a:pt x="330454" y="1080008"/>
                    <a:pt x="597154" y="1080008"/>
                  </a:cubicBezTo>
                  <a:cubicBezTo>
                    <a:pt x="863854" y="1080008"/>
                    <a:pt x="1080008" y="863854"/>
                    <a:pt x="1080008" y="597154"/>
                  </a:cubicBezTo>
                  <a:cubicBezTo>
                    <a:pt x="1080008" y="330454"/>
                    <a:pt x="863854" y="114300"/>
                    <a:pt x="597154" y="114300"/>
                  </a:cubicBezTo>
                  <a:lnTo>
                    <a:pt x="597154" y="57150"/>
                  </a:lnTo>
                  <a:lnTo>
                    <a:pt x="597154" y="114300"/>
                  </a:lnTo>
                  <a:cubicBezTo>
                    <a:pt x="330454" y="114300"/>
                    <a:pt x="114300" y="330454"/>
                    <a:pt x="114300" y="597154"/>
                  </a:cubicBezTo>
                  <a:close/>
                </a:path>
              </a:pathLst>
            </a:custGeom>
            <a:solidFill>
              <a:srgbClr val="008C44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75" name="Freeform 75"/>
          <p:cNvSpPr/>
          <p:nvPr/>
        </p:nvSpPr>
        <p:spPr>
          <a:xfrm>
            <a:off x="575257" y="5716870"/>
            <a:ext cx="130587" cy="210761"/>
          </a:xfrm>
          <a:custGeom>
            <a:avLst/>
            <a:gdLst/>
            <a:ahLst/>
            <a:cxnLst/>
            <a:rect l="l" t="t" r="r" b="b"/>
            <a:pathLst>
              <a:path w="195880" h="316141">
                <a:moveTo>
                  <a:pt x="0" y="0"/>
                </a:moveTo>
                <a:lnTo>
                  <a:pt x="195880" y="0"/>
                </a:lnTo>
                <a:lnTo>
                  <a:pt x="195880" y="316141"/>
                </a:lnTo>
                <a:lnTo>
                  <a:pt x="0" y="316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76" name="Group 76"/>
          <p:cNvGrpSpPr/>
          <p:nvPr/>
        </p:nvGrpSpPr>
        <p:grpSpPr>
          <a:xfrm rot="-10800000">
            <a:off x="6330330" y="1628698"/>
            <a:ext cx="470874" cy="470874"/>
            <a:chOff x="0" y="0"/>
            <a:chExt cx="1194300" cy="1194300"/>
          </a:xfrm>
        </p:grpSpPr>
        <p:sp>
          <p:nvSpPr>
            <p:cNvPr id="77" name="Freeform 77"/>
            <p:cNvSpPr/>
            <p:nvPr/>
          </p:nvSpPr>
          <p:spPr>
            <a:xfrm>
              <a:off x="57150" y="57150"/>
              <a:ext cx="1080008" cy="1080008"/>
            </a:xfrm>
            <a:custGeom>
              <a:avLst/>
              <a:gdLst/>
              <a:ahLst/>
              <a:cxnLst/>
              <a:rect l="l" t="t" r="r" b="b"/>
              <a:pathLst>
                <a:path w="1080008" h="1080008">
                  <a:moveTo>
                    <a:pt x="0" y="540004"/>
                  </a:moveTo>
                  <a:cubicBezTo>
                    <a:pt x="0" y="241808"/>
                    <a:pt x="241808" y="0"/>
                    <a:pt x="540004" y="0"/>
                  </a:cubicBezTo>
                  <a:cubicBezTo>
                    <a:pt x="838200" y="0"/>
                    <a:pt x="1080008" y="241808"/>
                    <a:pt x="1080008" y="540004"/>
                  </a:cubicBezTo>
                  <a:cubicBezTo>
                    <a:pt x="1080008" y="838200"/>
                    <a:pt x="838200" y="1080008"/>
                    <a:pt x="540004" y="1080008"/>
                  </a:cubicBezTo>
                  <a:cubicBezTo>
                    <a:pt x="241808" y="1080008"/>
                    <a:pt x="0" y="838200"/>
                    <a:pt x="0" y="540004"/>
                  </a:cubicBezTo>
                  <a:close/>
                </a:path>
              </a:pathLst>
            </a:custGeom>
            <a:solidFill>
              <a:srgbClr val="004B1C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0" y="0"/>
              <a:ext cx="1194308" cy="1194308"/>
            </a:xfrm>
            <a:custGeom>
              <a:avLst/>
              <a:gdLst/>
              <a:ahLst/>
              <a:cxnLst/>
              <a:rect l="l" t="t" r="r" b="b"/>
              <a:pathLst>
                <a:path w="1194308" h="1194308">
                  <a:moveTo>
                    <a:pt x="0" y="597154"/>
                  </a:moveTo>
                  <a:cubicBezTo>
                    <a:pt x="0" y="267335"/>
                    <a:pt x="267335" y="0"/>
                    <a:pt x="597154" y="0"/>
                  </a:cubicBezTo>
                  <a:lnTo>
                    <a:pt x="597154" y="57150"/>
                  </a:lnTo>
                  <a:lnTo>
                    <a:pt x="597154" y="0"/>
                  </a:lnTo>
                  <a:cubicBezTo>
                    <a:pt x="926973" y="0"/>
                    <a:pt x="1194308" y="267335"/>
                    <a:pt x="1194308" y="597154"/>
                  </a:cubicBezTo>
                  <a:lnTo>
                    <a:pt x="1137158" y="597154"/>
                  </a:lnTo>
                  <a:lnTo>
                    <a:pt x="1194308" y="597154"/>
                  </a:lnTo>
                  <a:cubicBezTo>
                    <a:pt x="1194308" y="926973"/>
                    <a:pt x="926973" y="1194308"/>
                    <a:pt x="597154" y="1194308"/>
                  </a:cubicBezTo>
                  <a:lnTo>
                    <a:pt x="597154" y="1137158"/>
                  </a:lnTo>
                  <a:lnTo>
                    <a:pt x="597154" y="1194308"/>
                  </a:lnTo>
                  <a:cubicBezTo>
                    <a:pt x="267335" y="1194308"/>
                    <a:pt x="0" y="926973"/>
                    <a:pt x="0" y="597154"/>
                  </a:cubicBezTo>
                  <a:lnTo>
                    <a:pt x="57150" y="597154"/>
                  </a:lnTo>
                  <a:lnTo>
                    <a:pt x="114300" y="597154"/>
                  </a:lnTo>
                  <a:lnTo>
                    <a:pt x="57150" y="597154"/>
                  </a:lnTo>
                  <a:lnTo>
                    <a:pt x="0" y="597154"/>
                  </a:lnTo>
                  <a:moveTo>
                    <a:pt x="114300" y="597154"/>
                  </a:moveTo>
                  <a:cubicBezTo>
                    <a:pt x="114300" y="628777"/>
                    <a:pt x="88773" y="654304"/>
                    <a:pt x="57150" y="654304"/>
                  </a:cubicBezTo>
                  <a:cubicBezTo>
                    <a:pt x="25527" y="654304"/>
                    <a:pt x="0" y="628650"/>
                    <a:pt x="0" y="597154"/>
                  </a:cubicBezTo>
                  <a:cubicBezTo>
                    <a:pt x="0" y="565658"/>
                    <a:pt x="25527" y="540004"/>
                    <a:pt x="57150" y="540004"/>
                  </a:cubicBezTo>
                  <a:cubicBezTo>
                    <a:pt x="88773" y="540004"/>
                    <a:pt x="114300" y="565531"/>
                    <a:pt x="114300" y="597154"/>
                  </a:cubicBezTo>
                  <a:cubicBezTo>
                    <a:pt x="114300" y="863854"/>
                    <a:pt x="330454" y="1080008"/>
                    <a:pt x="597154" y="1080008"/>
                  </a:cubicBezTo>
                  <a:cubicBezTo>
                    <a:pt x="863854" y="1080008"/>
                    <a:pt x="1080008" y="863854"/>
                    <a:pt x="1080008" y="597154"/>
                  </a:cubicBezTo>
                  <a:cubicBezTo>
                    <a:pt x="1080008" y="330454"/>
                    <a:pt x="863854" y="114300"/>
                    <a:pt x="597154" y="114300"/>
                  </a:cubicBezTo>
                  <a:lnTo>
                    <a:pt x="597154" y="57150"/>
                  </a:lnTo>
                  <a:lnTo>
                    <a:pt x="597154" y="114300"/>
                  </a:lnTo>
                  <a:cubicBezTo>
                    <a:pt x="330454" y="114300"/>
                    <a:pt x="114300" y="330454"/>
                    <a:pt x="114300" y="597154"/>
                  </a:cubicBezTo>
                  <a:close/>
                </a:path>
              </a:pathLst>
            </a:custGeom>
            <a:solidFill>
              <a:srgbClr val="008C44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79" name="Freeform 79"/>
          <p:cNvSpPr/>
          <p:nvPr/>
        </p:nvSpPr>
        <p:spPr>
          <a:xfrm>
            <a:off x="6523705" y="1772259"/>
            <a:ext cx="130587" cy="210761"/>
          </a:xfrm>
          <a:custGeom>
            <a:avLst/>
            <a:gdLst/>
            <a:ahLst/>
            <a:cxnLst/>
            <a:rect l="l" t="t" r="r" b="b"/>
            <a:pathLst>
              <a:path w="195880" h="316141">
                <a:moveTo>
                  <a:pt x="0" y="0"/>
                </a:moveTo>
                <a:lnTo>
                  <a:pt x="195880" y="0"/>
                </a:lnTo>
                <a:lnTo>
                  <a:pt x="195880" y="316141"/>
                </a:lnTo>
                <a:lnTo>
                  <a:pt x="0" y="316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80" name="Group 80"/>
          <p:cNvGrpSpPr/>
          <p:nvPr/>
        </p:nvGrpSpPr>
        <p:grpSpPr>
          <a:xfrm rot="-10800000">
            <a:off x="6353561" y="2574222"/>
            <a:ext cx="470874" cy="470874"/>
            <a:chOff x="0" y="0"/>
            <a:chExt cx="1194300" cy="1194300"/>
          </a:xfrm>
        </p:grpSpPr>
        <p:sp>
          <p:nvSpPr>
            <p:cNvPr id="81" name="Freeform 81"/>
            <p:cNvSpPr/>
            <p:nvPr/>
          </p:nvSpPr>
          <p:spPr>
            <a:xfrm>
              <a:off x="57150" y="57150"/>
              <a:ext cx="1080008" cy="1080008"/>
            </a:xfrm>
            <a:custGeom>
              <a:avLst/>
              <a:gdLst/>
              <a:ahLst/>
              <a:cxnLst/>
              <a:rect l="l" t="t" r="r" b="b"/>
              <a:pathLst>
                <a:path w="1080008" h="1080008">
                  <a:moveTo>
                    <a:pt x="0" y="540004"/>
                  </a:moveTo>
                  <a:cubicBezTo>
                    <a:pt x="0" y="241808"/>
                    <a:pt x="241808" y="0"/>
                    <a:pt x="540004" y="0"/>
                  </a:cubicBezTo>
                  <a:cubicBezTo>
                    <a:pt x="838200" y="0"/>
                    <a:pt x="1080008" y="241808"/>
                    <a:pt x="1080008" y="540004"/>
                  </a:cubicBezTo>
                  <a:cubicBezTo>
                    <a:pt x="1080008" y="838200"/>
                    <a:pt x="838200" y="1080008"/>
                    <a:pt x="540004" y="1080008"/>
                  </a:cubicBezTo>
                  <a:cubicBezTo>
                    <a:pt x="241808" y="1080008"/>
                    <a:pt x="0" y="838200"/>
                    <a:pt x="0" y="540004"/>
                  </a:cubicBezTo>
                  <a:close/>
                </a:path>
              </a:pathLst>
            </a:custGeom>
            <a:solidFill>
              <a:srgbClr val="004B1C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0" y="0"/>
              <a:ext cx="1194308" cy="1194308"/>
            </a:xfrm>
            <a:custGeom>
              <a:avLst/>
              <a:gdLst/>
              <a:ahLst/>
              <a:cxnLst/>
              <a:rect l="l" t="t" r="r" b="b"/>
              <a:pathLst>
                <a:path w="1194308" h="1194308">
                  <a:moveTo>
                    <a:pt x="0" y="597154"/>
                  </a:moveTo>
                  <a:cubicBezTo>
                    <a:pt x="0" y="267335"/>
                    <a:pt x="267335" y="0"/>
                    <a:pt x="597154" y="0"/>
                  </a:cubicBezTo>
                  <a:lnTo>
                    <a:pt x="597154" y="57150"/>
                  </a:lnTo>
                  <a:lnTo>
                    <a:pt x="597154" y="0"/>
                  </a:lnTo>
                  <a:cubicBezTo>
                    <a:pt x="926973" y="0"/>
                    <a:pt x="1194308" y="267335"/>
                    <a:pt x="1194308" y="597154"/>
                  </a:cubicBezTo>
                  <a:lnTo>
                    <a:pt x="1137158" y="597154"/>
                  </a:lnTo>
                  <a:lnTo>
                    <a:pt x="1194308" y="597154"/>
                  </a:lnTo>
                  <a:cubicBezTo>
                    <a:pt x="1194308" y="926973"/>
                    <a:pt x="926973" y="1194308"/>
                    <a:pt x="597154" y="1194308"/>
                  </a:cubicBezTo>
                  <a:lnTo>
                    <a:pt x="597154" y="1137158"/>
                  </a:lnTo>
                  <a:lnTo>
                    <a:pt x="597154" y="1194308"/>
                  </a:lnTo>
                  <a:cubicBezTo>
                    <a:pt x="267335" y="1194308"/>
                    <a:pt x="0" y="926973"/>
                    <a:pt x="0" y="597154"/>
                  </a:cubicBezTo>
                  <a:lnTo>
                    <a:pt x="57150" y="597154"/>
                  </a:lnTo>
                  <a:lnTo>
                    <a:pt x="114300" y="597154"/>
                  </a:lnTo>
                  <a:lnTo>
                    <a:pt x="57150" y="597154"/>
                  </a:lnTo>
                  <a:lnTo>
                    <a:pt x="0" y="597154"/>
                  </a:lnTo>
                  <a:moveTo>
                    <a:pt x="114300" y="597154"/>
                  </a:moveTo>
                  <a:cubicBezTo>
                    <a:pt x="114300" y="628777"/>
                    <a:pt x="88773" y="654304"/>
                    <a:pt x="57150" y="654304"/>
                  </a:cubicBezTo>
                  <a:cubicBezTo>
                    <a:pt x="25527" y="654304"/>
                    <a:pt x="0" y="628650"/>
                    <a:pt x="0" y="597154"/>
                  </a:cubicBezTo>
                  <a:cubicBezTo>
                    <a:pt x="0" y="565658"/>
                    <a:pt x="25527" y="540004"/>
                    <a:pt x="57150" y="540004"/>
                  </a:cubicBezTo>
                  <a:cubicBezTo>
                    <a:pt x="88773" y="540004"/>
                    <a:pt x="114300" y="565531"/>
                    <a:pt x="114300" y="597154"/>
                  </a:cubicBezTo>
                  <a:cubicBezTo>
                    <a:pt x="114300" y="863854"/>
                    <a:pt x="330454" y="1080008"/>
                    <a:pt x="597154" y="1080008"/>
                  </a:cubicBezTo>
                  <a:cubicBezTo>
                    <a:pt x="863854" y="1080008"/>
                    <a:pt x="1080008" y="863854"/>
                    <a:pt x="1080008" y="597154"/>
                  </a:cubicBezTo>
                  <a:cubicBezTo>
                    <a:pt x="1080008" y="330454"/>
                    <a:pt x="863854" y="114300"/>
                    <a:pt x="597154" y="114300"/>
                  </a:cubicBezTo>
                  <a:lnTo>
                    <a:pt x="597154" y="57150"/>
                  </a:lnTo>
                  <a:lnTo>
                    <a:pt x="597154" y="114300"/>
                  </a:lnTo>
                  <a:cubicBezTo>
                    <a:pt x="330454" y="114300"/>
                    <a:pt x="114300" y="330454"/>
                    <a:pt x="114300" y="597154"/>
                  </a:cubicBezTo>
                  <a:close/>
                </a:path>
              </a:pathLst>
            </a:custGeom>
            <a:solidFill>
              <a:srgbClr val="008C44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83" name="Freeform 83"/>
          <p:cNvSpPr/>
          <p:nvPr/>
        </p:nvSpPr>
        <p:spPr>
          <a:xfrm>
            <a:off x="6546935" y="2717783"/>
            <a:ext cx="130587" cy="210761"/>
          </a:xfrm>
          <a:custGeom>
            <a:avLst/>
            <a:gdLst/>
            <a:ahLst/>
            <a:cxnLst/>
            <a:rect l="l" t="t" r="r" b="b"/>
            <a:pathLst>
              <a:path w="195880" h="316141">
                <a:moveTo>
                  <a:pt x="0" y="0"/>
                </a:moveTo>
                <a:lnTo>
                  <a:pt x="195880" y="0"/>
                </a:lnTo>
                <a:lnTo>
                  <a:pt x="195880" y="316141"/>
                </a:lnTo>
                <a:lnTo>
                  <a:pt x="0" y="316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84" name="Group 84"/>
          <p:cNvGrpSpPr/>
          <p:nvPr/>
        </p:nvGrpSpPr>
        <p:grpSpPr>
          <a:xfrm rot="-10800000">
            <a:off x="6353561" y="3406990"/>
            <a:ext cx="470874" cy="470874"/>
            <a:chOff x="0" y="0"/>
            <a:chExt cx="1194300" cy="1194300"/>
          </a:xfrm>
        </p:grpSpPr>
        <p:sp>
          <p:nvSpPr>
            <p:cNvPr id="85" name="Freeform 85"/>
            <p:cNvSpPr/>
            <p:nvPr/>
          </p:nvSpPr>
          <p:spPr>
            <a:xfrm>
              <a:off x="57150" y="57150"/>
              <a:ext cx="1080008" cy="1080008"/>
            </a:xfrm>
            <a:custGeom>
              <a:avLst/>
              <a:gdLst/>
              <a:ahLst/>
              <a:cxnLst/>
              <a:rect l="l" t="t" r="r" b="b"/>
              <a:pathLst>
                <a:path w="1080008" h="1080008">
                  <a:moveTo>
                    <a:pt x="0" y="540004"/>
                  </a:moveTo>
                  <a:cubicBezTo>
                    <a:pt x="0" y="241808"/>
                    <a:pt x="241808" y="0"/>
                    <a:pt x="540004" y="0"/>
                  </a:cubicBezTo>
                  <a:cubicBezTo>
                    <a:pt x="838200" y="0"/>
                    <a:pt x="1080008" y="241808"/>
                    <a:pt x="1080008" y="540004"/>
                  </a:cubicBezTo>
                  <a:cubicBezTo>
                    <a:pt x="1080008" y="838200"/>
                    <a:pt x="838200" y="1080008"/>
                    <a:pt x="540004" y="1080008"/>
                  </a:cubicBezTo>
                  <a:cubicBezTo>
                    <a:pt x="241808" y="1080008"/>
                    <a:pt x="0" y="838200"/>
                    <a:pt x="0" y="540004"/>
                  </a:cubicBezTo>
                  <a:close/>
                </a:path>
              </a:pathLst>
            </a:custGeom>
            <a:solidFill>
              <a:srgbClr val="004B1C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0" y="0"/>
              <a:ext cx="1194308" cy="1194308"/>
            </a:xfrm>
            <a:custGeom>
              <a:avLst/>
              <a:gdLst/>
              <a:ahLst/>
              <a:cxnLst/>
              <a:rect l="l" t="t" r="r" b="b"/>
              <a:pathLst>
                <a:path w="1194308" h="1194308">
                  <a:moveTo>
                    <a:pt x="0" y="597154"/>
                  </a:moveTo>
                  <a:cubicBezTo>
                    <a:pt x="0" y="267335"/>
                    <a:pt x="267335" y="0"/>
                    <a:pt x="597154" y="0"/>
                  </a:cubicBezTo>
                  <a:lnTo>
                    <a:pt x="597154" y="57150"/>
                  </a:lnTo>
                  <a:lnTo>
                    <a:pt x="597154" y="0"/>
                  </a:lnTo>
                  <a:cubicBezTo>
                    <a:pt x="926973" y="0"/>
                    <a:pt x="1194308" y="267335"/>
                    <a:pt x="1194308" y="597154"/>
                  </a:cubicBezTo>
                  <a:lnTo>
                    <a:pt x="1137158" y="597154"/>
                  </a:lnTo>
                  <a:lnTo>
                    <a:pt x="1194308" y="597154"/>
                  </a:lnTo>
                  <a:cubicBezTo>
                    <a:pt x="1194308" y="926973"/>
                    <a:pt x="926973" y="1194308"/>
                    <a:pt x="597154" y="1194308"/>
                  </a:cubicBezTo>
                  <a:lnTo>
                    <a:pt x="597154" y="1137158"/>
                  </a:lnTo>
                  <a:lnTo>
                    <a:pt x="597154" y="1194308"/>
                  </a:lnTo>
                  <a:cubicBezTo>
                    <a:pt x="267335" y="1194308"/>
                    <a:pt x="0" y="926973"/>
                    <a:pt x="0" y="597154"/>
                  </a:cubicBezTo>
                  <a:lnTo>
                    <a:pt x="57150" y="597154"/>
                  </a:lnTo>
                  <a:lnTo>
                    <a:pt x="114300" y="597154"/>
                  </a:lnTo>
                  <a:lnTo>
                    <a:pt x="57150" y="597154"/>
                  </a:lnTo>
                  <a:lnTo>
                    <a:pt x="0" y="597154"/>
                  </a:lnTo>
                  <a:moveTo>
                    <a:pt x="114300" y="597154"/>
                  </a:moveTo>
                  <a:cubicBezTo>
                    <a:pt x="114300" y="628777"/>
                    <a:pt x="88773" y="654304"/>
                    <a:pt x="57150" y="654304"/>
                  </a:cubicBezTo>
                  <a:cubicBezTo>
                    <a:pt x="25527" y="654304"/>
                    <a:pt x="0" y="628650"/>
                    <a:pt x="0" y="597154"/>
                  </a:cubicBezTo>
                  <a:cubicBezTo>
                    <a:pt x="0" y="565658"/>
                    <a:pt x="25527" y="540004"/>
                    <a:pt x="57150" y="540004"/>
                  </a:cubicBezTo>
                  <a:cubicBezTo>
                    <a:pt x="88773" y="540004"/>
                    <a:pt x="114300" y="565531"/>
                    <a:pt x="114300" y="597154"/>
                  </a:cubicBezTo>
                  <a:cubicBezTo>
                    <a:pt x="114300" y="863854"/>
                    <a:pt x="330454" y="1080008"/>
                    <a:pt x="597154" y="1080008"/>
                  </a:cubicBezTo>
                  <a:cubicBezTo>
                    <a:pt x="863854" y="1080008"/>
                    <a:pt x="1080008" y="863854"/>
                    <a:pt x="1080008" y="597154"/>
                  </a:cubicBezTo>
                  <a:cubicBezTo>
                    <a:pt x="1080008" y="330454"/>
                    <a:pt x="863854" y="114300"/>
                    <a:pt x="597154" y="114300"/>
                  </a:cubicBezTo>
                  <a:lnTo>
                    <a:pt x="597154" y="57150"/>
                  </a:lnTo>
                  <a:lnTo>
                    <a:pt x="597154" y="114300"/>
                  </a:lnTo>
                  <a:cubicBezTo>
                    <a:pt x="330454" y="114300"/>
                    <a:pt x="114300" y="330454"/>
                    <a:pt x="114300" y="597154"/>
                  </a:cubicBezTo>
                  <a:close/>
                </a:path>
              </a:pathLst>
            </a:custGeom>
            <a:solidFill>
              <a:srgbClr val="008C44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87" name="Freeform 87"/>
          <p:cNvSpPr/>
          <p:nvPr/>
        </p:nvSpPr>
        <p:spPr>
          <a:xfrm>
            <a:off x="6546935" y="3550550"/>
            <a:ext cx="130587" cy="210761"/>
          </a:xfrm>
          <a:custGeom>
            <a:avLst/>
            <a:gdLst/>
            <a:ahLst/>
            <a:cxnLst/>
            <a:rect l="l" t="t" r="r" b="b"/>
            <a:pathLst>
              <a:path w="195880" h="316141">
                <a:moveTo>
                  <a:pt x="0" y="0"/>
                </a:moveTo>
                <a:lnTo>
                  <a:pt x="195880" y="0"/>
                </a:lnTo>
                <a:lnTo>
                  <a:pt x="195880" y="316141"/>
                </a:lnTo>
                <a:lnTo>
                  <a:pt x="0" y="316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88" name="Group 88"/>
          <p:cNvGrpSpPr/>
          <p:nvPr/>
        </p:nvGrpSpPr>
        <p:grpSpPr>
          <a:xfrm rot="-10800000">
            <a:off x="6376792" y="4212460"/>
            <a:ext cx="470874" cy="470874"/>
            <a:chOff x="0" y="0"/>
            <a:chExt cx="1194300" cy="1194300"/>
          </a:xfrm>
        </p:grpSpPr>
        <p:sp>
          <p:nvSpPr>
            <p:cNvPr id="89" name="Freeform 89"/>
            <p:cNvSpPr/>
            <p:nvPr/>
          </p:nvSpPr>
          <p:spPr>
            <a:xfrm>
              <a:off x="57150" y="57150"/>
              <a:ext cx="1080008" cy="1080008"/>
            </a:xfrm>
            <a:custGeom>
              <a:avLst/>
              <a:gdLst/>
              <a:ahLst/>
              <a:cxnLst/>
              <a:rect l="l" t="t" r="r" b="b"/>
              <a:pathLst>
                <a:path w="1080008" h="1080008">
                  <a:moveTo>
                    <a:pt x="0" y="540004"/>
                  </a:moveTo>
                  <a:cubicBezTo>
                    <a:pt x="0" y="241808"/>
                    <a:pt x="241808" y="0"/>
                    <a:pt x="540004" y="0"/>
                  </a:cubicBezTo>
                  <a:cubicBezTo>
                    <a:pt x="838200" y="0"/>
                    <a:pt x="1080008" y="241808"/>
                    <a:pt x="1080008" y="540004"/>
                  </a:cubicBezTo>
                  <a:cubicBezTo>
                    <a:pt x="1080008" y="838200"/>
                    <a:pt x="838200" y="1080008"/>
                    <a:pt x="540004" y="1080008"/>
                  </a:cubicBezTo>
                  <a:cubicBezTo>
                    <a:pt x="241808" y="1080008"/>
                    <a:pt x="0" y="838200"/>
                    <a:pt x="0" y="540004"/>
                  </a:cubicBezTo>
                  <a:close/>
                </a:path>
              </a:pathLst>
            </a:custGeom>
            <a:solidFill>
              <a:srgbClr val="004B1C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0" y="0"/>
              <a:ext cx="1194308" cy="1194308"/>
            </a:xfrm>
            <a:custGeom>
              <a:avLst/>
              <a:gdLst/>
              <a:ahLst/>
              <a:cxnLst/>
              <a:rect l="l" t="t" r="r" b="b"/>
              <a:pathLst>
                <a:path w="1194308" h="1194308">
                  <a:moveTo>
                    <a:pt x="0" y="597154"/>
                  </a:moveTo>
                  <a:cubicBezTo>
                    <a:pt x="0" y="267335"/>
                    <a:pt x="267335" y="0"/>
                    <a:pt x="597154" y="0"/>
                  </a:cubicBezTo>
                  <a:lnTo>
                    <a:pt x="597154" y="57150"/>
                  </a:lnTo>
                  <a:lnTo>
                    <a:pt x="597154" y="0"/>
                  </a:lnTo>
                  <a:cubicBezTo>
                    <a:pt x="926973" y="0"/>
                    <a:pt x="1194308" y="267335"/>
                    <a:pt x="1194308" y="597154"/>
                  </a:cubicBezTo>
                  <a:lnTo>
                    <a:pt x="1137158" y="597154"/>
                  </a:lnTo>
                  <a:lnTo>
                    <a:pt x="1194308" y="597154"/>
                  </a:lnTo>
                  <a:cubicBezTo>
                    <a:pt x="1194308" y="926973"/>
                    <a:pt x="926973" y="1194308"/>
                    <a:pt x="597154" y="1194308"/>
                  </a:cubicBezTo>
                  <a:lnTo>
                    <a:pt x="597154" y="1137158"/>
                  </a:lnTo>
                  <a:lnTo>
                    <a:pt x="597154" y="1194308"/>
                  </a:lnTo>
                  <a:cubicBezTo>
                    <a:pt x="267335" y="1194308"/>
                    <a:pt x="0" y="926973"/>
                    <a:pt x="0" y="597154"/>
                  </a:cubicBezTo>
                  <a:lnTo>
                    <a:pt x="57150" y="597154"/>
                  </a:lnTo>
                  <a:lnTo>
                    <a:pt x="114300" y="597154"/>
                  </a:lnTo>
                  <a:lnTo>
                    <a:pt x="57150" y="597154"/>
                  </a:lnTo>
                  <a:lnTo>
                    <a:pt x="0" y="597154"/>
                  </a:lnTo>
                  <a:moveTo>
                    <a:pt x="114300" y="597154"/>
                  </a:moveTo>
                  <a:cubicBezTo>
                    <a:pt x="114300" y="628777"/>
                    <a:pt x="88773" y="654304"/>
                    <a:pt x="57150" y="654304"/>
                  </a:cubicBezTo>
                  <a:cubicBezTo>
                    <a:pt x="25527" y="654304"/>
                    <a:pt x="0" y="628650"/>
                    <a:pt x="0" y="597154"/>
                  </a:cubicBezTo>
                  <a:cubicBezTo>
                    <a:pt x="0" y="565658"/>
                    <a:pt x="25527" y="540004"/>
                    <a:pt x="57150" y="540004"/>
                  </a:cubicBezTo>
                  <a:cubicBezTo>
                    <a:pt x="88773" y="540004"/>
                    <a:pt x="114300" y="565531"/>
                    <a:pt x="114300" y="597154"/>
                  </a:cubicBezTo>
                  <a:cubicBezTo>
                    <a:pt x="114300" y="863854"/>
                    <a:pt x="330454" y="1080008"/>
                    <a:pt x="597154" y="1080008"/>
                  </a:cubicBezTo>
                  <a:cubicBezTo>
                    <a:pt x="863854" y="1080008"/>
                    <a:pt x="1080008" y="863854"/>
                    <a:pt x="1080008" y="597154"/>
                  </a:cubicBezTo>
                  <a:cubicBezTo>
                    <a:pt x="1080008" y="330454"/>
                    <a:pt x="863854" y="114300"/>
                    <a:pt x="597154" y="114300"/>
                  </a:cubicBezTo>
                  <a:lnTo>
                    <a:pt x="597154" y="57150"/>
                  </a:lnTo>
                  <a:lnTo>
                    <a:pt x="597154" y="114300"/>
                  </a:lnTo>
                  <a:cubicBezTo>
                    <a:pt x="330454" y="114300"/>
                    <a:pt x="114300" y="330454"/>
                    <a:pt x="114300" y="597154"/>
                  </a:cubicBezTo>
                  <a:close/>
                </a:path>
              </a:pathLst>
            </a:custGeom>
            <a:solidFill>
              <a:srgbClr val="008C44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6570167" y="4356022"/>
            <a:ext cx="130587" cy="210761"/>
          </a:xfrm>
          <a:custGeom>
            <a:avLst/>
            <a:gdLst/>
            <a:ahLst/>
            <a:cxnLst/>
            <a:rect l="l" t="t" r="r" b="b"/>
            <a:pathLst>
              <a:path w="195880" h="316141">
                <a:moveTo>
                  <a:pt x="0" y="0"/>
                </a:moveTo>
                <a:lnTo>
                  <a:pt x="195879" y="0"/>
                </a:lnTo>
                <a:lnTo>
                  <a:pt x="195879" y="316141"/>
                </a:lnTo>
                <a:lnTo>
                  <a:pt x="0" y="316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92" name="Group 92"/>
          <p:cNvGrpSpPr/>
          <p:nvPr/>
        </p:nvGrpSpPr>
        <p:grpSpPr>
          <a:xfrm rot="-10800000">
            <a:off x="6353561" y="4956346"/>
            <a:ext cx="470874" cy="470874"/>
            <a:chOff x="0" y="0"/>
            <a:chExt cx="1194300" cy="1194300"/>
          </a:xfrm>
        </p:grpSpPr>
        <p:sp>
          <p:nvSpPr>
            <p:cNvPr id="93" name="Freeform 93"/>
            <p:cNvSpPr/>
            <p:nvPr/>
          </p:nvSpPr>
          <p:spPr>
            <a:xfrm>
              <a:off x="57150" y="57150"/>
              <a:ext cx="1080008" cy="1080008"/>
            </a:xfrm>
            <a:custGeom>
              <a:avLst/>
              <a:gdLst/>
              <a:ahLst/>
              <a:cxnLst/>
              <a:rect l="l" t="t" r="r" b="b"/>
              <a:pathLst>
                <a:path w="1080008" h="1080008">
                  <a:moveTo>
                    <a:pt x="0" y="540004"/>
                  </a:moveTo>
                  <a:cubicBezTo>
                    <a:pt x="0" y="241808"/>
                    <a:pt x="241808" y="0"/>
                    <a:pt x="540004" y="0"/>
                  </a:cubicBezTo>
                  <a:cubicBezTo>
                    <a:pt x="838200" y="0"/>
                    <a:pt x="1080008" y="241808"/>
                    <a:pt x="1080008" y="540004"/>
                  </a:cubicBezTo>
                  <a:cubicBezTo>
                    <a:pt x="1080008" y="838200"/>
                    <a:pt x="838200" y="1080008"/>
                    <a:pt x="540004" y="1080008"/>
                  </a:cubicBezTo>
                  <a:cubicBezTo>
                    <a:pt x="241808" y="1080008"/>
                    <a:pt x="0" y="838200"/>
                    <a:pt x="0" y="540004"/>
                  </a:cubicBezTo>
                  <a:close/>
                </a:path>
              </a:pathLst>
            </a:custGeom>
            <a:solidFill>
              <a:srgbClr val="004B1C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0" y="0"/>
              <a:ext cx="1194308" cy="1194308"/>
            </a:xfrm>
            <a:custGeom>
              <a:avLst/>
              <a:gdLst/>
              <a:ahLst/>
              <a:cxnLst/>
              <a:rect l="l" t="t" r="r" b="b"/>
              <a:pathLst>
                <a:path w="1194308" h="1194308">
                  <a:moveTo>
                    <a:pt x="0" y="597154"/>
                  </a:moveTo>
                  <a:cubicBezTo>
                    <a:pt x="0" y="267335"/>
                    <a:pt x="267335" y="0"/>
                    <a:pt x="597154" y="0"/>
                  </a:cubicBezTo>
                  <a:lnTo>
                    <a:pt x="597154" y="57150"/>
                  </a:lnTo>
                  <a:lnTo>
                    <a:pt x="597154" y="0"/>
                  </a:lnTo>
                  <a:cubicBezTo>
                    <a:pt x="926973" y="0"/>
                    <a:pt x="1194308" y="267335"/>
                    <a:pt x="1194308" y="597154"/>
                  </a:cubicBezTo>
                  <a:lnTo>
                    <a:pt x="1137158" y="597154"/>
                  </a:lnTo>
                  <a:lnTo>
                    <a:pt x="1194308" y="597154"/>
                  </a:lnTo>
                  <a:cubicBezTo>
                    <a:pt x="1194308" y="926973"/>
                    <a:pt x="926973" y="1194308"/>
                    <a:pt x="597154" y="1194308"/>
                  </a:cubicBezTo>
                  <a:lnTo>
                    <a:pt x="597154" y="1137158"/>
                  </a:lnTo>
                  <a:lnTo>
                    <a:pt x="597154" y="1194308"/>
                  </a:lnTo>
                  <a:cubicBezTo>
                    <a:pt x="267335" y="1194308"/>
                    <a:pt x="0" y="926973"/>
                    <a:pt x="0" y="597154"/>
                  </a:cubicBezTo>
                  <a:lnTo>
                    <a:pt x="57150" y="597154"/>
                  </a:lnTo>
                  <a:lnTo>
                    <a:pt x="114300" y="597154"/>
                  </a:lnTo>
                  <a:lnTo>
                    <a:pt x="57150" y="597154"/>
                  </a:lnTo>
                  <a:lnTo>
                    <a:pt x="0" y="597154"/>
                  </a:lnTo>
                  <a:moveTo>
                    <a:pt x="114300" y="597154"/>
                  </a:moveTo>
                  <a:cubicBezTo>
                    <a:pt x="114300" y="628777"/>
                    <a:pt x="88773" y="654304"/>
                    <a:pt x="57150" y="654304"/>
                  </a:cubicBezTo>
                  <a:cubicBezTo>
                    <a:pt x="25527" y="654304"/>
                    <a:pt x="0" y="628650"/>
                    <a:pt x="0" y="597154"/>
                  </a:cubicBezTo>
                  <a:cubicBezTo>
                    <a:pt x="0" y="565658"/>
                    <a:pt x="25527" y="540004"/>
                    <a:pt x="57150" y="540004"/>
                  </a:cubicBezTo>
                  <a:cubicBezTo>
                    <a:pt x="88773" y="540004"/>
                    <a:pt x="114300" y="565531"/>
                    <a:pt x="114300" y="597154"/>
                  </a:cubicBezTo>
                  <a:cubicBezTo>
                    <a:pt x="114300" y="863854"/>
                    <a:pt x="330454" y="1080008"/>
                    <a:pt x="597154" y="1080008"/>
                  </a:cubicBezTo>
                  <a:cubicBezTo>
                    <a:pt x="863854" y="1080008"/>
                    <a:pt x="1080008" y="863854"/>
                    <a:pt x="1080008" y="597154"/>
                  </a:cubicBezTo>
                  <a:cubicBezTo>
                    <a:pt x="1080008" y="330454"/>
                    <a:pt x="863854" y="114300"/>
                    <a:pt x="597154" y="114300"/>
                  </a:cubicBezTo>
                  <a:lnTo>
                    <a:pt x="597154" y="57150"/>
                  </a:lnTo>
                  <a:lnTo>
                    <a:pt x="597154" y="114300"/>
                  </a:lnTo>
                  <a:cubicBezTo>
                    <a:pt x="330454" y="114300"/>
                    <a:pt x="114300" y="330454"/>
                    <a:pt x="114300" y="597154"/>
                  </a:cubicBezTo>
                  <a:close/>
                </a:path>
              </a:pathLst>
            </a:custGeom>
            <a:solidFill>
              <a:srgbClr val="008C44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95" name="Freeform 95"/>
          <p:cNvSpPr/>
          <p:nvPr/>
        </p:nvSpPr>
        <p:spPr>
          <a:xfrm>
            <a:off x="6546935" y="5099907"/>
            <a:ext cx="130587" cy="210761"/>
          </a:xfrm>
          <a:custGeom>
            <a:avLst/>
            <a:gdLst/>
            <a:ahLst/>
            <a:cxnLst/>
            <a:rect l="l" t="t" r="r" b="b"/>
            <a:pathLst>
              <a:path w="195880" h="316141">
                <a:moveTo>
                  <a:pt x="0" y="0"/>
                </a:moveTo>
                <a:lnTo>
                  <a:pt x="195880" y="0"/>
                </a:lnTo>
                <a:lnTo>
                  <a:pt x="195880" y="316141"/>
                </a:lnTo>
                <a:lnTo>
                  <a:pt x="0" y="316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96" name="Group 96"/>
          <p:cNvGrpSpPr/>
          <p:nvPr/>
        </p:nvGrpSpPr>
        <p:grpSpPr>
          <a:xfrm rot="-10800000">
            <a:off x="6376792" y="5634822"/>
            <a:ext cx="470874" cy="470874"/>
            <a:chOff x="0" y="0"/>
            <a:chExt cx="1194300" cy="1194300"/>
          </a:xfrm>
        </p:grpSpPr>
        <p:sp>
          <p:nvSpPr>
            <p:cNvPr id="97" name="Freeform 97"/>
            <p:cNvSpPr/>
            <p:nvPr/>
          </p:nvSpPr>
          <p:spPr>
            <a:xfrm>
              <a:off x="57150" y="57150"/>
              <a:ext cx="1080008" cy="1080008"/>
            </a:xfrm>
            <a:custGeom>
              <a:avLst/>
              <a:gdLst/>
              <a:ahLst/>
              <a:cxnLst/>
              <a:rect l="l" t="t" r="r" b="b"/>
              <a:pathLst>
                <a:path w="1080008" h="1080008">
                  <a:moveTo>
                    <a:pt x="0" y="540004"/>
                  </a:moveTo>
                  <a:cubicBezTo>
                    <a:pt x="0" y="241808"/>
                    <a:pt x="241808" y="0"/>
                    <a:pt x="540004" y="0"/>
                  </a:cubicBezTo>
                  <a:cubicBezTo>
                    <a:pt x="838200" y="0"/>
                    <a:pt x="1080008" y="241808"/>
                    <a:pt x="1080008" y="540004"/>
                  </a:cubicBezTo>
                  <a:cubicBezTo>
                    <a:pt x="1080008" y="838200"/>
                    <a:pt x="838200" y="1080008"/>
                    <a:pt x="540004" y="1080008"/>
                  </a:cubicBezTo>
                  <a:cubicBezTo>
                    <a:pt x="241808" y="1080008"/>
                    <a:pt x="0" y="838200"/>
                    <a:pt x="0" y="540004"/>
                  </a:cubicBezTo>
                  <a:close/>
                </a:path>
              </a:pathLst>
            </a:custGeom>
            <a:solidFill>
              <a:srgbClr val="004B1C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98" name="Freeform 98"/>
            <p:cNvSpPr/>
            <p:nvPr/>
          </p:nvSpPr>
          <p:spPr>
            <a:xfrm>
              <a:off x="0" y="0"/>
              <a:ext cx="1194308" cy="1194308"/>
            </a:xfrm>
            <a:custGeom>
              <a:avLst/>
              <a:gdLst/>
              <a:ahLst/>
              <a:cxnLst/>
              <a:rect l="l" t="t" r="r" b="b"/>
              <a:pathLst>
                <a:path w="1194308" h="1194308">
                  <a:moveTo>
                    <a:pt x="0" y="597154"/>
                  </a:moveTo>
                  <a:cubicBezTo>
                    <a:pt x="0" y="267335"/>
                    <a:pt x="267335" y="0"/>
                    <a:pt x="597154" y="0"/>
                  </a:cubicBezTo>
                  <a:lnTo>
                    <a:pt x="597154" y="57150"/>
                  </a:lnTo>
                  <a:lnTo>
                    <a:pt x="597154" y="0"/>
                  </a:lnTo>
                  <a:cubicBezTo>
                    <a:pt x="926973" y="0"/>
                    <a:pt x="1194308" y="267335"/>
                    <a:pt x="1194308" y="597154"/>
                  </a:cubicBezTo>
                  <a:lnTo>
                    <a:pt x="1137158" y="597154"/>
                  </a:lnTo>
                  <a:lnTo>
                    <a:pt x="1194308" y="597154"/>
                  </a:lnTo>
                  <a:cubicBezTo>
                    <a:pt x="1194308" y="926973"/>
                    <a:pt x="926973" y="1194308"/>
                    <a:pt x="597154" y="1194308"/>
                  </a:cubicBezTo>
                  <a:lnTo>
                    <a:pt x="597154" y="1137158"/>
                  </a:lnTo>
                  <a:lnTo>
                    <a:pt x="597154" y="1194308"/>
                  </a:lnTo>
                  <a:cubicBezTo>
                    <a:pt x="267335" y="1194308"/>
                    <a:pt x="0" y="926973"/>
                    <a:pt x="0" y="597154"/>
                  </a:cubicBezTo>
                  <a:lnTo>
                    <a:pt x="57150" y="597154"/>
                  </a:lnTo>
                  <a:lnTo>
                    <a:pt x="114300" y="597154"/>
                  </a:lnTo>
                  <a:lnTo>
                    <a:pt x="57150" y="597154"/>
                  </a:lnTo>
                  <a:lnTo>
                    <a:pt x="0" y="597154"/>
                  </a:lnTo>
                  <a:moveTo>
                    <a:pt x="114300" y="597154"/>
                  </a:moveTo>
                  <a:cubicBezTo>
                    <a:pt x="114300" y="628777"/>
                    <a:pt x="88773" y="654304"/>
                    <a:pt x="57150" y="654304"/>
                  </a:cubicBezTo>
                  <a:cubicBezTo>
                    <a:pt x="25527" y="654304"/>
                    <a:pt x="0" y="628650"/>
                    <a:pt x="0" y="597154"/>
                  </a:cubicBezTo>
                  <a:cubicBezTo>
                    <a:pt x="0" y="565658"/>
                    <a:pt x="25527" y="540004"/>
                    <a:pt x="57150" y="540004"/>
                  </a:cubicBezTo>
                  <a:cubicBezTo>
                    <a:pt x="88773" y="540004"/>
                    <a:pt x="114300" y="565531"/>
                    <a:pt x="114300" y="597154"/>
                  </a:cubicBezTo>
                  <a:cubicBezTo>
                    <a:pt x="114300" y="863854"/>
                    <a:pt x="330454" y="1080008"/>
                    <a:pt x="597154" y="1080008"/>
                  </a:cubicBezTo>
                  <a:cubicBezTo>
                    <a:pt x="863854" y="1080008"/>
                    <a:pt x="1080008" y="863854"/>
                    <a:pt x="1080008" y="597154"/>
                  </a:cubicBezTo>
                  <a:cubicBezTo>
                    <a:pt x="1080008" y="330454"/>
                    <a:pt x="863854" y="114300"/>
                    <a:pt x="597154" y="114300"/>
                  </a:cubicBezTo>
                  <a:lnTo>
                    <a:pt x="597154" y="57150"/>
                  </a:lnTo>
                  <a:lnTo>
                    <a:pt x="597154" y="114300"/>
                  </a:lnTo>
                  <a:cubicBezTo>
                    <a:pt x="330454" y="114300"/>
                    <a:pt x="114300" y="330454"/>
                    <a:pt x="114300" y="597154"/>
                  </a:cubicBezTo>
                  <a:close/>
                </a:path>
              </a:pathLst>
            </a:custGeom>
            <a:solidFill>
              <a:srgbClr val="008C44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99" name="Freeform 99"/>
          <p:cNvSpPr/>
          <p:nvPr/>
        </p:nvSpPr>
        <p:spPr>
          <a:xfrm>
            <a:off x="6570167" y="5778384"/>
            <a:ext cx="130587" cy="210761"/>
          </a:xfrm>
          <a:custGeom>
            <a:avLst/>
            <a:gdLst/>
            <a:ahLst/>
            <a:cxnLst/>
            <a:rect l="l" t="t" r="r" b="b"/>
            <a:pathLst>
              <a:path w="195880" h="316141">
                <a:moveTo>
                  <a:pt x="0" y="0"/>
                </a:moveTo>
                <a:lnTo>
                  <a:pt x="195879" y="0"/>
                </a:lnTo>
                <a:lnTo>
                  <a:pt x="195879" y="316141"/>
                </a:lnTo>
                <a:lnTo>
                  <a:pt x="0" y="316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101" name="Freeform 101"/>
          <p:cNvSpPr/>
          <p:nvPr/>
        </p:nvSpPr>
        <p:spPr>
          <a:xfrm>
            <a:off x="10751573" y="151123"/>
            <a:ext cx="1351249" cy="636085"/>
          </a:xfrm>
          <a:custGeom>
            <a:avLst/>
            <a:gdLst/>
            <a:ahLst/>
            <a:cxnLst/>
            <a:rect l="l" t="t" r="r" b="b"/>
            <a:pathLst>
              <a:path w="2026874" h="954127">
                <a:moveTo>
                  <a:pt x="0" y="0"/>
                </a:moveTo>
                <a:lnTo>
                  <a:pt x="2026875" y="0"/>
                </a:lnTo>
                <a:lnTo>
                  <a:pt x="2026875" y="954127"/>
                </a:lnTo>
                <a:lnTo>
                  <a:pt x="0" y="9541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8" b="-462"/>
            </a:stretch>
          </a:blipFill>
        </p:spPr>
        <p:txBody>
          <a:bodyPr/>
          <a:lstStyle/>
          <a:p>
            <a:endParaRPr lang="pt-BR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369057"/>
            <a:ext cx="12192000" cy="488943"/>
          </a:xfrm>
          <a:custGeom>
            <a:avLst/>
            <a:gdLst/>
            <a:ahLst/>
            <a:cxnLst/>
            <a:rect l="l" t="t" r="r" b="b"/>
            <a:pathLst>
              <a:path w="18288000" h="733415">
                <a:moveTo>
                  <a:pt x="0" y="0"/>
                </a:moveTo>
                <a:lnTo>
                  <a:pt x="18288000" y="0"/>
                </a:lnTo>
                <a:lnTo>
                  <a:pt x="18288000" y="733415"/>
                </a:lnTo>
                <a:lnTo>
                  <a:pt x="0" y="733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2" t="-119" r="-877" b="-5076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/>
          <p:cNvSpPr/>
          <p:nvPr/>
        </p:nvSpPr>
        <p:spPr>
          <a:xfrm>
            <a:off x="359315" y="1471575"/>
            <a:ext cx="555543" cy="555543"/>
          </a:xfrm>
          <a:custGeom>
            <a:avLst/>
            <a:gdLst/>
            <a:ahLst/>
            <a:cxnLst/>
            <a:rect l="l" t="t" r="r" b="b"/>
            <a:pathLst>
              <a:path w="833314" h="833314">
                <a:moveTo>
                  <a:pt x="0" y="0"/>
                </a:moveTo>
                <a:lnTo>
                  <a:pt x="833314" y="0"/>
                </a:lnTo>
                <a:lnTo>
                  <a:pt x="833314" y="833313"/>
                </a:lnTo>
                <a:lnTo>
                  <a:pt x="0" y="83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Freeform 4"/>
          <p:cNvSpPr/>
          <p:nvPr/>
        </p:nvSpPr>
        <p:spPr>
          <a:xfrm>
            <a:off x="359315" y="2814542"/>
            <a:ext cx="555543" cy="555543"/>
          </a:xfrm>
          <a:custGeom>
            <a:avLst/>
            <a:gdLst/>
            <a:ahLst/>
            <a:cxnLst/>
            <a:rect l="l" t="t" r="r" b="b"/>
            <a:pathLst>
              <a:path w="833314" h="833314">
                <a:moveTo>
                  <a:pt x="0" y="0"/>
                </a:moveTo>
                <a:lnTo>
                  <a:pt x="833314" y="0"/>
                </a:lnTo>
                <a:lnTo>
                  <a:pt x="833314" y="833314"/>
                </a:lnTo>
                <a:lnTo>
                  <a:pt x="0" y="833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5" name="Freeform 5"/>
          <p:cNvSpPr/>
          <p:nvPr/>
        </p:nvSpPr>
        <p:spPr>
          <a:xfrm>
            <a:off x="359315" y="3494735"/>
            <a:ext cx="555543" cy="555543"/>
          </a:xfrm>
          <a:custGeom>
            <a:avLst/>
            <a:gdLst/>
            <a:ahLst/>
            <a:cxnLst/>
            <a:rect l="l" t="t" r="r" b="b"/>
            <a:pathLst>
              <a:path w="833314" h="833314">
                <a:moveTo>
                  <a:pt x="0" y="0"/>
                </a:moveTo>
                <a:lnTo>
                  <a:pt x="833314" y="0"/>
                </a:lnTo>
                <a:lnTo>
                  <a:pt x="833314" y="833313"/>
                </a:lnTo>
                <a:lnTo>
                  <a:pt x="0" y="83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6" name="Freeform 6"/>
          <p:cNvSpPr/>
          <p:nvPr/>
        </p:nvSpPr>
        <p:spPr>
          <a:xfrm>
            <a:off x="362699" y="2117985"/>
            <a:ext cx="555543" cy="555543"/>
          </a:xfrm>
          <a:custGeom>
            <a:avLst/>
            <a:gdLst/>
            <a:ahLst/>
            <a:cxnLst/>
            <a:rect l="l" t="t" r="r" b="b"/>
            <a:pathLst>
              <a:path w="833314" h="833314">
                <a:moveTo>
                  <a:pt x="0" y="0"/>
                </a:moveTo>
                <a:lnTo>
                  <a:pt x="833314" y="0"/>
                </a:lnTo>
                <a:lnTo>
                  <a:pt x="833314" y="833314"/>
                </a:lnTo>
                <a:lnTo>
                  <a:pt x="0" y="833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7" name="Freeform 7"/>
          <p:cNvSpPr/>
          <p:nvPr/>
        </p:nvSpPr>
        <p:spPr>
          <a:xfrm>
            <a:off x="362699" y="4269657"/>
            <a:ext cx="555543" cy="555543"/>
          </a:xfrm>
          <a:custGeom>
            <a:avLst/>
            <a:gdLst/>
            <a:ahLst/>
            <a:cxnLst/>
            <a:rect l="l" t="t" r="r" b="b"/>
            <a:pathLst>
              <a:path w="833314" h="833314">
                <a:moveTo>
                  <a:pt x="0" y="0"/>
                </a:moveTo>
                <a:lnTo>
                  <a:pt x="833314" y="0"/>
                </a:lnTo>
                <a:lnTo>
                  <a:pt x="833314" y="833314"/>
                </a:lnTo>
                <a:lnTo>
                  <a:pt x="0" y="833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8" name="Freeform 8"/>
          <p:cNvSpPr/>
          <p:nvPr/>
        </p:nvSpPr>
        <p:spPr>
          <a:xfrm>
            <a:off x="362699" y="4950085"/>
            <a:ext cx="555543" cy="555543"/>
          </a:xfrm>
          <a:custGeom>
            <a:avLst/>
            <a:gdLst/>
            <a:ahLst/>
            <a:cxnLst/>
            <a:rect l="l" t="t" r="r" b="b"/>
            <a:pathLst>
              <a:path w="833314" h="833314">
                <a:moveTo>
                  <a:pt x="0" y="0"/>
                </a:moveTo>
                <a:lnTo>
                  <a:pt x="833314" y="0"/>
                </a:lnTo>
                <a:lnTo>
                  <a:pt x="833314" y="833314"/>
                </a:lnTo>
                <a:lnTo>
                  <a:pt x="0" y="833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9" name="Freeform 9"/>
          <p:cNvSpPr/>
          <p:nvPr/>
        </p:nvSpPr>
        <p:spPr>
          <a:xfrm>
            <a:off x="362699" y="5638362"/>
            <a:ext cx="555543" cy="555543"/>
          </a:xfrm>
          <a:custGeom>
            <a:avLst/>
            <a:gdLst/>
            <a:ahLst/>
            <a:cxnLst/>
            <a:rect l="l" t="t" r="r" b="b"/>
            <a:pathLst>
              <a:path w="833314" h="833314">
                <a:moveTo>
                  <a:pt x="0" y="0"/>
                </a:moveTo>
                <a:lnTo>
                  <a:pt x="833314" y="0"/>
                </a:lnTo>
                <a:lnTo>
                  <a:pt x="833314" y="833313"/>
                </a:lnTo>
                <a:lnTo>
                  <a:pt x="0" y="83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10" name="Freeform 10"/>
          <p:cNvSpPr/>
          <p:nvPr/>
        </p:nvSpPr>
        <p:spPr>
          <a:xfrm>
            <a:off x="1094810" y="1470641"/>
            <a:ext cx="4470813" cy="1241006"/>
          </a:xfrm>
          <a:custGeom>
            <a:avLst/>
            <a:gdLst/>
            <a:ahLst/>
            <a:cxnLst/>
            <a:rect l="l" t="t" r="r" b="b"/>
            <a:pathLst>
              <a:path w="6706219" h="1861509">
                <a:moveTo>
                  <a:pt x="0" y="0"/>
                </a:moveTo>
                <a:lnTo>
                  <a:pt x="6706219" y="0"/>
                </a:lnTo>
                <a:lnTo>
                  <a:pt x="6706219" y="1861509"/>
                </a:lnTo>
                <a:lnTo>
                  <a:pt x="0" y="18615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11" name="Freeform 11"/>
          <p:cNvSpPr/>
          <p:nvPr/>
        </p:nvSpPr>
        <p:spPr>
          <a:xfrm>
            <a:off x="1121360" y="2722232"/>
            <a:ext cx="4454589" cy="764978"/>
          </a:xfrm>
          <a:custGeom>
            <a:avLst/>
            <a:gdLst/>
            <a:ahLst/>
            <a:cxnLst/>
            <a:rect l="l" t="t" r="r" b="b"/>
            <a:pathLst>
              <a:path w="6681883" h="1147467">
                <a:moveTo>
                  <a:pt x="0" y="0"/>
                </a:moveTo>
                <a:lnTo>
                  <a:pt x="6681883" y="0"/>
                </a:lnTo>
                <a:lnTo>
                  <a:pt x="6681883" y="1147468"/>
                </a:lnTo>
                <a:lnTo>
                  <a:pt x="0" y="11474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12" name="Freeform 12"/>
          <p:cNvSpPr/>
          <p:nvPr/>
        </p:nvSpPr>
        <p:spPr>
          <a:xfrm>
            <a:off x="1121360" y="5669064"/>
            <a:ext cx="4454531" cy="631628"/>
          </a:xfrm>
          <a:custGeom>
            <a:avLst/>
            <a:gdLst/>
            <a:ahLst/>
            <a:cxnLst/>
            <a:rect l="l" t="t" r="r" b="b"/>
            <a:pathLst>
              <a:path w="6681797" h="947442">
                <a:moveTo>
                  <a:pt x="0" y="0"/>
                </a:moveTo>
                <a:lnTo>
                  <a:pt x="6681797" y="0"/>
                </a:lnTo>
                <a:lnTo>
                  <a:pt x="6681797" y="947442"/>
                </a:lnTo>
                <a:lnTo>
                  <a:pt x="0" y="9474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13" name="Freeform 13"/>
          <p:cNvSpPr/>
          <p:nvPr/>
        </p:nvSpPr>
        <p:spPr>
          <a:xfrm>
            <a:off x="1127366" y="3500437"/>
            <a:ext cx="4454538" cy="631628"/>
          </a:xfrm>
          <a:custGeom>
            <a:avLst/>
            <a:gdLst/>
            <a:ahLst/>
            <a:cxnLst/>
            <a:rect l="l" t="t" r="r" b="b"/>
            <a:pathLst>
              <a:path w="6681807" h="947442">
                <a:moveTo>
                  <a:pt x="0" y="0"/>
                </a:moveTo>
                <a:lnTo>
                  <a:pt x="6681807" y="0"/>
                </a:lnTo>
                <a:lnTo>
                  <a:pt x="6681807" y="947442"/>
                </a:lnTo>
                <a:lnTo>
                  <a:pt x="0" y="9474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14" name="Freeform 14"/>
          <p:cNvSpPr/>
          <p:nvPr/>
        </p:nvSpPr>
        <p:spPr>
          <a:xfrm>
            <a:off x="1145255" y="4206989"/>
            <a:ext cx="4454531" cy="631628"/>
          </a:xfrm>
          <a:custGeom>
            <a:avLst/>
            <a:gdLst/>
            <a:ahLst/>
            <a:cxnLst/>
            <a:rect l="l" t="t" r="r" b="b"/>
            <a:pathLst>
              <a:path w="6681797" h="947442">
                <a:moveTo>
                  <a:pt x="0" y="0"/>
                </a:moveTo>
                <a:lnTo>
                  <a:pt x="6681797" y="0"/>
                </a:lnTo>
                <a:lnTo>
                  <a:pt x="6681797" y="947442"/>
                </a:lnTo>
                <a:lnTo>
                  <a:pt x="0" y="9474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15" name="Freeform 15"/>
          <p:cNvSpPr/>
          <p:nvPr/>
        </p:nvSpPr>
        <p:spPr>
          <a:xfrm>
            <a:off x="1145255" y="4881461"/>
            <a:ext cx="4454531" cy="631628"/>
          </a:xfrm>
          <a:custGeom>
            <a:avLst/>
            <a:gdLst/>
            <a:ahLst/>
            <a:cxnLst/>
            <a:rect l="l" t="t" r="r" b="b"/>
            <a:pathLst>
              <a:path w="6681797" h="947442">
                <a:moveTo>
                  <a:pt x="0" y="0"/>
                </a:moveTo>
                <a:lnTo>
                  <a:pt x="6681797" y="0"/>
                </a:lnTo>
                <a:lnTo>
                  <a:pt x="6681797" y="947443"/>
                </a:lnTo>
                <a:lnTo>
                  <a:pt x="0" y="94744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16" name="Freeform 16"/>
          <p:cNvSpPr/>
          <p:nvPr/>
        </p:nvSpPr>
        <p:spPr>
          <a:xfrm>
            <a:off x="6321298" y="1440441"/>
            <a:ext cx="555543" cy="555543"/>
          </a:xfrm>
          <a:custGeom>
            <a:avLst/>
            <a:gdLst/>
            <a:ahLst/>
            <a:cxnLst/>
            <a:rect l="l" t="t" r="r" b="b"/>
            <a:pathLst>
              <a:path w="833314" h="833314">
                <a:moveTo>
                  <a:pt x="0" y="0"/>
                </a:moveTo>
                <a:lnTo>
                  <a:pt x="833314" y="0"/>
                </a:lnTo>
                <a:lnTo>
                  <a:pt x="833314" y="833313"/>
                </a:lnTo>
                <a:lnTo>
                  <a:pt x="0" y="83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17" name="Freeform 17"/>
          <p:cNvSpPr/>
          <p:nvPr/>
        </p:nvSpPr>
        <p:spPr>
          <a:xfrm>
            <a:off x="6321298" y="2783408"/>
            <a:ext cx="555543" cy="555543"/>
          </a:xfrm>
          <a:custGeom>
            <a:avLst/>
            <a:gdLst/>
            <a:ahLst/>
            <a:cxnLst/>
            <a:rect l="l" t="t" r="r" b="b"/>
            <a:pathLst>
              <a:path w="833314" h="833314">
                <a:moveTo>
                  <a:pt x="0" y="0"/>
                </a:moveTo>
                <a:lnTo>
                  <a:pt x="833314" y="0"/>
                </a:lnTo>
                <a:lnTo>
                  <a:pt x="833314" y="833314"/>
                </a:lnTo>
                <a:lnTo>
                  <a:pt x="0" y="833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18" name="Freeform 18"/>
          <p:cNvSpPr/>
          <p:nvPr/>
        </p:nvSpPr>
        <p:spPr>
          <a:xfrm>
            <a:off x="6321298" y="3408813"/>
            <a:ext cx="555543" cy="555543"/>
          </a:xfrm>
          <a:custGeom>
            <a:avLst/>
            <a:gdLst/>
            <a:ahLst/>
            <a:cxnLst/>
            <a:rect l="l" t="t" r="r" b="b"/>
            <a:pathLst>
              <a:path w="833314" h="833314">
                <a:moveTo>
                  <a:pt x="0" y="0"/>
                </a:moveTo>
                <a:lnTo>
                  <a:pt x="833314" y="0"/>
                </a:lnTo>
                <a:lnTo>
                  <a:pt x="833314" y="833314"/>
                </a:lnTo>
                <a:lnTo>
                  <a:pt x="0" y="833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19" name="Freeform 19"/>
          <p:cNvSpPr/>
          <p:nvPr/>
        </p:nvSpPr>
        <p:spPr>
          <a:xfrm>
            <a:off x="6324683" y="2086845"/>
            <a:ext cx="555543" cy="555543"/>
          </a:xfrm>
          <a:custGeom>
            <a:avLst/>
            <a:gdLst/>
            <a:ahLst/>
            <a:cxnLst/>
            <a:rect l="l" t="t" r="r" b="b"/>
            <a:pathLst>
              <a:path w="833314" h="833314">
                <a:moveTo>
                  <a:pt x="0" y="0"/>
                </a:moveTo>
                <a:lnTo>
                  <a:pt x="833314" y="0"/>
                </a:lnTo>
                <a:lnTo>
                  <a:pt x="833314" y="833314"/>
                </a:lnTo>
                <a:lnTo>
                  <a:pt x="0" y="833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20" name="Freeform 20"/>
          <p:cNvSpPr/>
          <p:nvPr/>
        </p:nvSpPr>
        <p:spPr>
          <a:xfrm>
            <a:off x="6324683" y="4034225"/>
            <a:ext cx="555543" cy="555543"/>
          </a:xfrm>
          <a:custGeom>
            <a:avLst/>
            <a:gdLst/>
            <a:ahLst/>
            <a:cxnLst/>
            <a:rect l="l" t="t" r="r" b="b"/>
            <a:pathLst>
              <a:path w="833314" h="833314">
                <a:moveTo>
                  <a:pt x="0" y="0"/>
                </a:moveTo>
                <a:lnTo>
                  <a:pt x="833314" y="0"/>
                </a:lnTo>
                <a:lnTo>
                  <a:pt x="833314" y="833314"/>
                </a:lnTo>
                <a:lnTo>
                  <a:pt x="0" y="833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21" name="Freeform 21"/>
          <p:cNvSpPr/>
          <p:nvPr/>
        </p:nvSpPr>
        <p:spPr>
          <a:xfrm>
            <a:off x="6324683" y="4657268"/>
            <a:ext cx="555543" cy="555543"/>
          </a:xfrm>
          <a:custGeom>
            <a:avLst/>
            <a:gdLst/>
            <a:ahLst/>
            <a:cxnLst/>
            <a:rect l="l" t="t" r="r" b="b"/>
            <a:pathLst>
              <a:path w="833314" h="833314">
                <a:moveTo>
                  <a:pt x="0" y="0"/>
                </a:moveTo>
                <a:lnTo>
                  <a:pt x="833314" y="0"/>
                </a:lnTo>
                <a:lnTo>
                  <a:pt x="833314" y="833313"/>
                </a:lnTo>
                <a:lnTo>
                  <a:pt x="0" y="83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22" name="Freeform 22"/>
          <p:cNvSpPr/>
          <p:nvPr/>
        </p:nvSpPr>
        <p:spPr>
          <a:xfrm>
            <a:off x="6324683" y="5249476"/>
            <a:ext cx="567290" cy="1110685"/>
          </a:xfrm>
          <a:custGeom>
            <a:avLst/>
            <a:gdLst/>
            <a:ahLst/>
            <a:cxnLst/>
            <a:rect l="l" t="t" r="r" b="b"/>
            <a:pathLst>
              <a:path w="850935" h="1666027">
                <a:moveTo>
                  <a:pt x="0" y="0"/>
                </a:moveTo>
                <a:lnTo>
                  <a:pt x="850935" y="0"/>
                </a:lnTo>
                <a:lnTo>
                  <a:pt x="850935" y="1666027"/>
                </a:lnTo>
                <a:lnTo>
                  <a:pt x="0" y="1666027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23" name="Freeform 23"/>
          <p:cNvSpPr/>
          <p:nvPr/>
        </p:nvSpPr>
        <p:spPr>
          <a:xfrm>
            <a:off x="6905194" y="1409306"/>
            <a:ext cx="4454538" cy="631628"/>
          </a:xfrm>
          <a:custGeom>
            <a:avLst/>
            <a:gdLst/>
            <a:ahLst/>
            <a:cxnLst/>
            <a:rect l="l" t="t" r="r" b="b"/>
            <a:pathLst>
              <a:path w="6681807" h="947442">
                <a:moveTo>
                  <a:pt x="0" y="0"/>
                </a:moveTo>
                <a:lnTo>
                  <a:pt x="6681806" y="0"/>
                </a:lnTo>
                <a:lnTo>
                  <a:pt x="6681806" y="947443"/>
                </a:lnTo>
                <a:lnTo>
                  <a:pt x="0" y="94744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24" name="Freeform 24"/>
          <p:cNvSpPr/>
          <p:nvPr/>
        </p:nvSpPr>
        <p:spPr>
          <a:xfrm>
            <a:off x="6905194" y="2089544"/>
            <a:ext cx="4454538" cy="631628"/>
          </a:xfrm>
          <a:custGeom>
            <a:avLst/>
            <a:gdLst/>
            <a:ahLst/>
            <a:cxnLst/>
            <a:rect l="l" t="t" r="r" b="b"/>
            <a:pathLst>
              <a:path w="6681807" h="947442">
                <a:moveTo>
                  <a:pt x="0" y="0"/>
                </a:moveTo>
                <a:lnTo>
                  <a:pt x="6681806" y="0"/>
                </a:lnTo>
                <a:lnTo>
                  <a:pt x="6681806" y="947442"/>
                </a:lnTo>
                <a:lnTo>
                  <a:pt x="0" y="9474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25" name="Freeform 25"/>
          <p:cNvSpPr/>
          <p:nvPr/>
        </p:nvSpPr>
        <p:spPr>
          <a:xfrm>
            <a:off x="6905194" y="2748902"/>
            <a:ext cx="4454538" cy="3687426"/>
          </a:xfrm>
          <a:custGeom>
            <a:avLst/>
            <a:gdLst/>
            <a:ahLst/>
            <a:cxnLst/>
            <a:rect l="l" t="t" r="r" b="b"/>
            <a:pathLst>
              <a:path w="6681807" h="5531139">
                <a:moveTo>
                  <a:pt x="0" y="0"/>
                </a:moveTo>
                <a:lnTo>
                  <a:pt x="6681806" y="0"/>
                </a:lnTo>
                <a:lnTo>
                  <a:pt x="6681806" y="5531139"/>
                </a:lnTo>
                <a:lnTo>
                  <a:pt x="0" y="553113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26" name="TextBox 26"/>
          <p:cNvSpPr txBox="1"/>
          <p:nvPr/>
        </p:nvSpPr>
        <p:spPr>
          <a:xfrm>
            <a:off x="284410" y="194704"/>
            <a:ext cx="6514742" cy="456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pt-BR" sz="2799" b="1" dirty="0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CAPÍTULO III - DOS OBJETIVOS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37972" y="5871218"/>
            <a:ext cx="3838219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</a:pPr>
            <a:r>
              <a:rPr lang="pt-BR" sz="1466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Melhorar a aprendizagem organizacional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21759" y="1526489"/>
            <a:ext cx="400702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49"/>
              </a:lnSpc>
            </a:pPr>
            <a:r>
              <a:rPr lang="pt-BR" sz="1466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Aumentar a probabilidade de atingimento dos objetivos organizacionais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27696" y="2109337"/>
            <a:ext cx="3293504" cy="398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66"/>
              </a:lnSpc>
            </a:pPr>
            <a:r>
              <a:rPr lang="pt-BR" sz="1466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Fomentar uma gestão proativa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67803" y="3549643"/>
            <a:ext cx="372513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49"/>
              </a:lnSpc>
            </a:pPr>
            <a:r>
              <a:rPr lang="pt-BR" sz="1466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Facilitar a identificação de oportunidades e ameaças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91704" y="4084212"/>
            <a:ext cx="4042296" cy="584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66"/>
              </a:lnSpc>
            </a:pPr>
            <a:r>
              <a:rPr lang="pt-BR" sz="1466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Prezar pelas conformidades legal e normativa</a:t>
            </a:r>
          </a:p>
          <a:p>
            <a:pPr>
              <a:lnSpc>
                <a:spcPts val="733"/>
              </a:lnSpc>
            </a:pPr>
            <a:r>
              <a:rPr lang="pt-BR" sz="1466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dos processos organizacionais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23365" y="4877962"/>
            <a:ext cx="4110635" cy="398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66"/>
              </a:lnSpc>
            </a:pPr>
            <a:r>
              <a:rPr lang="pt-BR" sz="1466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Melhorar a prestação de contas à sociedade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119728" y="1524928"/>
            <a:ext cx="2472177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</a:pPr>
            <a:r>
              <a:rPr lang="pt-BR" sz="1466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Melhorar a governança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131615" y="2156409"/>
            <a:ext cx="3637985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49"/>
              </a:lnSpc>
            </a:pPr>
            <a:r>
              <a:rPr lang="pt-BR" sz="1466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Estabelecer uma base confiável de informações para a tomada de decisão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119506" y="2687866"/>
            <a:ext cx="4105440" cy="398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66"/>
              </a:lnSpc>
            </a:pPr>
            <a:r>
              <a:rPr lang="pt-BR" sz="1466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Melhorar o ambiente de controle interno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079742" y="3274498"/>
            <a:ext cx="4105440" cy="9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6"/>
              </a:lnSpc>
            </a:pPr>
            <a:r>
              <a:rPr lang="pt-BR" sz="1466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Alocar e utilizar eficazmente os recursos para o</a:t>
            </a:r>
          </a:p>
          <a:p>
            <a:pPr>
              <a:lnSpc>
                <a:spcPts val="733"/>
              </a:lnSpc>
            </a:pPr>
            <a:r>
              <a:rPr lang="pt-BR" sz="1466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tratamento de riscos</a:t>
            </a:r>
          </a:p>
          <a:p>
            <a:pPr>
              <a:lnSpc>
                <a:spcPts val="3666"/>
              </a:lnSpc>
            </a:pPr>
            <a:endParaRPr lang="pt-BR" sz="1466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7076972" y="4500968"/>
            <a:ext cx="4366793" cy="584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66"/>
              </a:lnSpc>
            </a:pPr>
            <a:r>
              <a:rPr lang="pt-BR" sz="1466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Melhorar a prevenção de perdas e a gestão de</a:t>
            </a:r>
          </a:p>
          <a:p>
            <a:pPr>
              <a:lnSpc>
                <a:spcPts val="733"/>
              </a:lnSpc>
            </a:pPr>
            <a:r>
              <a:rPr lang="pt-BR" sz="1466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incidentes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122338" y="5817712"/>
            <a:ext cx="2072462" cy="398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66"/>
              </a:lnSpc>
            </a:pPr>
            <a:r>
              <a:rPr lang="pt-BR" sz="1466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Minimizar perdas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67803" y="2769947"/>
            <a:ext cx="3960985" cy="640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56"/>
              </a:lnSpc>
            </a:pPr>
            <a:r>
              <a:rPr lang="pt-BR" sz="1388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Atentar para a necessidade de se identificar e tratar riscos dos processos críticos em toda a organização</a:t>
            </a:r>
          </a:p>
        </p:txBody>
      </p:sp>
      <p:sp>
        <p:nvSpPr>
          <p:cNvPr id="41" name="Freeform 41"/>
          <p:cNvSpPr/>
          <p:nvPr/>
        </p:nvSpPr>
        <p:spPr>
          <a:xfrm>
            <a:off x="10684107" y="131468"/>
            <a:ext cx="1351249" cy="636085"/>
          </a:xfrm>
          <a:custGeom>
            <a:avLst/>
            <a:gdLst/>
            <a:ahLst/>
            <a:cxnLst/>
            <a:rect l="l" t="t" r="r" b="b"/>
            <a:pathLst>
              <a:path w="2026874" h="954127">
                <a:moveTo>
                  <a:pt x="0" y="0"/>
                </a:moveTo>
                <a:lnTo>
                  <a:pt x="2026875" y="0"/>
                </a:lnTo>
                <a:lnTo>
                  <a:pt x="2026875" y="954127"/>
                </a:lnTo>
                <a:lnTo>
                  <a:pt x="0" y="954127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t="-78" b="-462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2" name="TextBox 42"/>
          <p:cNvSpPr txBox="1"/>
          <p:nvPr/>
        </p:nvSpPr>
        <p:spPr>
          <a:xfrm>
            <a:off x="7087131" y="4002926"/>
            <a:ext cx="4053567" cy="398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6"/>
              </a:lnSpc>
            </a:pPr>
            <a:r>
              <a:rPr lang="pt-BR" sz="1466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Melhorar a eficácia e a eficiência operacional</a:t>
            </a: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5E737BB4-40DF-7B7D-06C8-4CF477A24A7D}"/>
              </a:ext>
            </a:extLst>
          </p:cNvPr>
          <p:cNvSpPr txBox="1"/>
          <p:nvPr/>
        </p:nvSpPr>
        <p:spPr>
          <a:xfrm>
            <a:off x="7063117" y="5382425"/>
            <a:ext cx="4282760" cy="167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33"/>
              </a:lnSpc>
            </a:pPr>
            <a:r>
              <a:rPr lang="pt-BR" sz="1466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Aumentar a capacidade de adaptação a mudanças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369057"/>
            <a:ext cx="12192000" cy="488943"/>
          </a:xfrm>
          <a:custGeom>
            <a:avLst/>
            <a:gdLst/>
            <a:ahLst/>
            <a:cxnLst/>
            <a:rect l="l" t="t" r="r" b="b"/>
            <a:pathLst>
              <a:path w="18288000" h="733415">
                <a:moveTo>
                  <a:pt x="0" y="0"/>
                </a:moveTo>
                <a:lnTo>
                  <a:pt x="18288000" y="0"/>
                </a:lnTo>
                <a:lnTo>
                  <a:pt x="18288000" y="733415"/>
                </a:lnTo>
                <a:lnTo>
                  <a:pt x="0" y="733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92" t="-119" r="-877" b="-5076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/>
          <p:cNvSpPr/>
          <p:nvPr/>
        </p:nvSpPr>
        <p:spPr>
          <a:xfrm>
            <a:off x="836105" y="1189400"/>
            <a:ext cx="9611582" cy="5221993"/>
          </a:xfrm>
          <a:custGeom>
            <a:avLst/>
            <a:gdLst/>
            <a:ahLst/>
            <a:cxnLst/>
            <a:rect l="l" t="t" r="r" b="b"/>
            <a:pathLst>
              <a:path w="14417373" h="7832989">
                <a:moveTo>
                  <a:pt x="0" y="0"/>
                </a:moveTo>
                <a:lnTo>
                  <a:pt x="14417373" y="0"/>
                </a:lnTo>
                <a:lnTo>
                  <a:pt x="14417373" y="7832989"/>
                </a:lnTo>
                <a:lnTo>
                  <a:pt x="0" y="78329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/>
          <p:cNvSpPr txBox="1"/>
          <p:nvPr/>
        </p:nvSpPr>
        <p:spPr>
          <a:xfrm>
            <a:off x="5026813" y="3659480"/>
            <a:ext cx="1951113" cy="233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pt-BR" sz="1400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Análise de Riscos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14430" y="6005506"/>
            <a:ext cx="1502270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pt-BR" sz="1400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Registro e Relato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23231" y="4415594"/>
            <a:ext cx="1715840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pt-BR" sz="1400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Avaliação de Riscos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65682" y="5171714"/>
            <a:ext cx="1830870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pt-BR" sz="1400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Tratamento de Risco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73410" y="2934056"/>
            <a:ext cx="2015357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pt-BR" sz="1400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Identificação de Riscos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84395" y="2265515"/>
            <a:ext cx="2393531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pt-BR" sz="1400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Entendimento do Contexto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07269" y="1626940"/>
            <a:ext cx="3147701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pt-BR" sz="1400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Seleção do Processo Organizacional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5029" y="143676"/>
            <a:ext cx="9386877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9"/>
              </a:lnSpc>
            </a:pPr>
            <a:r>
              <a:rPr lang="pt-BR" sz="2800" b="1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CAPÍTULO IV - DIRETRIZES PARA O GERENCIAMENTO DE RISCO</a:t>
            </a:r>
          </a:p>
        </p:txBody>
      </p:sp>
      <p:sp>
        <p:nvSpPr>
          <p:cNvPr id="12" name="TextBox 12"/>
          <p:cNvSpPr txBox="1"/>
          <p:nvPr/>
        </p:nvSpPr>
        <p:spPr>
          <a:xfrm rot="-5400000">
            <a:off x="-365194" y="3245220"/>
            <a:ext cx="3563430" cy="293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pt-BR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Comunicação e Consulta</a:t>
            </a:r>
          </a:p>
        </p:txBody>
      </p:sp>
      <p:sp>
        <p:nvSpPr>
          <p:cNvPr id="13" name="TextBox 13"/>
          <p:cNvSpPr txBox="1"/>
          <p:nvPr/>
        </p:nvSpPr>
        <p:spPr>
          <a:xfrm rot="16200000">
            <a:off x="8198416" y="3496099"/>
            <a:ext cx="3563429" cy="281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</a:pPr>
            <a:r>
              <a:rPr lang="pt-BR" sz="1733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Monitoramento e Análise Crítica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690031" y="143676"/>
            <a:ext cx="1351249" cy="636085"/>
          </a:xfrm>
          <a:custGeom>
            <a:avLst/>
            <a:gdLst/>
            <a:ahLst/>
            <a:cxnLst/>
            <a:rect l="l" t="t" r="r" b="b"/>
            <a:pathLst>
              <a:path w="2026874" h="954127">
                <a:moveTo>
                  <a:pt x="0" y="0"/>
                </a:moveTo>
                <a:lnTo>
                  <a:pt x="2026875" y="0"/>
                </a:lnTo>
                <a:lnTo>
                  <a:pt x="2026875" y="954127"/>
                </a:lnTo>
                <a:lnTo>
                  <a:pt x="0" y="9541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8" b="-462"/>
            </a:stretch>
          </a:blipFill>
        </p:spPr>
        <p:txBody>
          <a:bodyPr/>
          <a:lstStyle/>
          <a:p>
            <a:endParaRPr lang="pt-BR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369057"/>
            <a:ext cx="12192000" cy="488943"/>
          </a:xfrm>
          <a:custGeom>
            <a:avLst/>
            <a:gdLst/>
            <a:ahLst/>
            <a:cxnLst/>
            <a:rect l="l" t="t" r="r" b="b"/>
            <a:pathLst>
              <a:path w="18288000" h="733415">
                <a:moveTo>
                  <a:pt x="0" y="0"/>
                </a:moveTo>
                <a:lnTo>
                  <a:pt x="18288000" y="0"/>
                </a:lnTo>
                <a:lnTo>
                  <a:pt x="18288000" y="733415"/>
                </a:lnTo>
                <a:lnTo>
                  <a:pt x="0" y="733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2" t="-119" r="-877" b="-5076"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3661860">
            <a:off x="356033" y="2625966"/>
            <a:ext cx="2758384" cy="1720035"/>
            <a:chOff x="0" y="0"/>
            <a:chExt cx="5657774" cy="3527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57723" cy="3528060"/>
            </a:xfrm>
            <a:custGeom>
              <a:avLst/>
              <a:gdLst/>
              <a:ahLst/>
              <a:cxnLst/>
              <a:rect l="l" t="t" r="r" b="b"/>
              <a:pathLst>
                <a:path w="5657723" h="3528060">
                  <a:moveTo>
                    <a:pt x="6223" y="0"/>
                  </a:moveTo>
                  <a:lnTo>
                    <a:pt x="0" y="3517900"/>
                  </a:lnTo>
                  <a:lnTo>
                    <a:pt x="5651500" y="3528060"/>
                  </a:lnTo>
                  <a:lnTo>
                    <a:pt x="5653786" y="2277872"/>
                  </a:lnTo>
                  <a:lnTo>
                    <a:pt x="5657723" y="10160"/>
                  </a:lnTo>
                  <a:lnTo>
                    <a:pt x="6223" y="0"/>
                  </a:lnTo>
                  <a:close/>
                </a:path>
              </a:pathLst>
            </a:custGeom>
            <a:blipFill>
              <a:blip r:embed="rId4"/>
              <a:stretch>
                <a:fillRect b="1"/>
              </a:stretch>
            </a:blip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10696428" y="212911"/>
            <a:ext cx="1351249" cy="636085"/>
          </a:xfrm>
          <a:custGeom>
            <a:avLst/>
            <a:gdLst/>
            <a:ahLst/>
            <a:cxnLst/>
            <a:rect l="l" t="t" r="r" b="b"/>
            <a:pathLst>
              <a:path w="2026874" h="954127">
                <a:moveTo>
                  <a:pt x="0" y="0"/>
                </a:moveTo>
                <a:lnTo>
                  <a:pt x="2026875" y="0"/>
                </a:lnTo>
                <a:lnTo>
                  <a:pt x="2026875" y="954127"/>
                </a:lnTo>
                <a:lnTo>
                  <a:pt x="0" y="9541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8" b="-462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11" name="TextBox 11"/>
          <p:cNvSpPr txBox="1"/>
          <p:nvPr/>
        </p:nvSpPr>
        <p:spPr>
          <a:xfrm>
            <a:off x="263017" y="86868"/>
            <a:ext cx="6805547" cy="456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pt-BR" sz="2799" b="1" dirty="0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CAPÍTULO V - DAS COMPETÊNCIAS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7223" y="1563199"/>
            <a:ext cx="4827179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49"/>
              </a:lnSpc>
            </a:pPr>
            <a:r>
              <a:rPr lang="pt-BR" b="1" spc="16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Os órgãos e entidades definirão, por meio de portaria, as áreas de atuação responsáveis pelo gerenciamento de risco (...)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7215824-3278-2C7D-AFBC-CD2D05DDD4B0}"/>
              </a:ext>
            </a:extLst>
          </p:cNvPr>
          <p:cNvGrpSpPr/>
          <p:nvPr/>
        </p:nvGrpSpPr>
        <p:grpSpPr>
          <a:xfrm>
            <a:off x="3155632" y="1072263"/>
            <a:ext cx="8579528" cy="4755485"/>
            <a:chOff x="4733448" y="1608394"/>
            <a:chExt cx="12869292" cy="7133227"/>
          </a:xfrm>
        </p:grpSpPr>
        <p:grpSp>
          <p:nvGrpSpPr>
            <p:cNvPr id="7" name="Group 7"/>
            <p:cNvGrpSpPr/>
            <p:nvPr/>
          </p:nvGrpSpPr>
          <p:grpSpPr>
            <a:xfrm>
              <a:off x="7394419" y="1608394"/>
              <a:ext cx="10208321" cy="7133227"/>
              <a:chOff x="0" y="0"/>
              <a:chExt cx="2688611" cy="187871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688611" cy="1878710"/>
              </a:xfrm>
              <a:custGeom>
                <a:avLst/>
                <a:gdLst/>
                <a:ahLst/>
                <a:cxnLst/>
                <a:rect l="l" t="t" r="r" b="b"/>
                <a:pathLst>
                  <a:path w="2688611" h="1878710">
                    <a:moveTo>
                      <a:pt x="51571" y="0"/>
                    </a:moveTo>
                    <a:lnTo>
                      <a:pt x="2637041" y="0"/>
                    </a:lnTo>
                    <a:cubicBezTo>
                      <a:pt x="2650718" y="0"/>
                      <a:pt x="2663835" y="5433"/>
                      <a:pt x="2673507" y="15105"/>
                    </a:cubicBezTo>
                    <a:cubicBezTo>
                      <a:pt x="2683178" y="24776"/>
                      <a:pt x="2688611" y="37893"/>
                      <a:pt x="2688611" y="51571"/>
                    </a:cubicBezTo>
                    <a:lnTo>
                      <a:pt x="2688611" y="1827139"/>
                    </a:lnTo>
                    <a:cubicBezTo>
                      <a:pt x="2688611" y="1855621"/>
                      <a:pt x="2665522" y="1878710"/>
                      <a:pt x="2637041" y="1878710"/>
                    </a:cubicBezTo>
                    <a:lnTo>
                      <a:pt x="51571" y="1878710"/>
                    </a:lnTo>
                    <a:cubicBezTo>
                      <a:pt x="23089" y="1878710"/>
                      <a:pt x="0" y="1855621"/>
                      <a:pt x="0" y="1827139"/>
                    </a:cubicBezTo>
                    <a:lnTo>
                      <a:pt x="0" y="51571"/>
                    </a:lnTo>
                    <a:cubicBezTo>
                      <a:pt x="0" y="23089"/>
                      <a:pt x="23089" y="0"/>
                      <a:pt x="5157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46A0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pt-BR" sz="1200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0"/>
                <a:ext cx="2688611" cy="187871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lang="pt-BR" sz="1200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4733448" y="5513833"/>
              <a:ext cx="2660972" cy="919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90"/>
                </a:lnSpc>
              </a:pPr>
              <a:r>
                <a:rPr lang="pt-BR" sz="1778" b="1" spc="16" dirty="0">
                  <a:solidFill>
                    <a:srgbClr val="00000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Portaria SDA nº420/2024</a:t>
              </a:r>
            </a:p>
          </p:txBody>
        </p: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E728D8A1-EEE9-6315-9689-C5B0734294F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5038"/>
          <a:stretch>
            <a:fillRect/>
          </a:stretch>
        </p:blipFill>
        <p:spPr>
          <a:xfrm>
            <a:off x="5056106" y="1198909"/>
            <a:ext cx="6595704" cy="44777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997804" y="1384585"/>
            <a:ext cx="8346785" cy="4787615"/>
            <a:chOff x="0" y="0"/>
            <a:chExt cx="7981950" cy="4578350"/>
          </a:xfrm>
        </p:grpSpPr>
        <p:sp>
          <p:nvSpPr>
            <p:cNvPr id="3" name="Freeform 3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7" name="Freeform 7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2"/>
              <a:stretch>
                <a:fillRect t="-5621" b="-5621"/>
              </a:stretch>
            </a:blip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47328" y="171284"/>
            <a:ext cx="9800946" cy="110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pt-BR" sz="3200" b="1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SERVIÇOS CONSULTORIA EM GESTÃO DE </a:t>
            </a:r>
          </a:p>
          <a:p>
            <a:pPr>
              <a:lnSpc>
                <a:spcPts val="4480"/>
              </a:lnSpc>
            </a:pPr>
            <a:r>
              <a:rPr lang="pt-BR" sz="3200" b="1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RISCOS </a:t>
            </a:r>
          </a:p>
        </p:txBody>
      </p:sp>
      <p:sp>
        <p:nvSpPr>
          <p:cNvPr id="9" name="Freeform 9"/>
          <p:cNvSpPr/>
          <p:nvPr/>
        </p:nvSpPr>
        <p:spPr>
          <a:xfrm>
            <a:off x="0" y="6369057"/>
            <a:ext cx="12192000" cy="488943"/>
          </a:xfrm>
          <a:custGeom>
            <a:avLst/>
            <a:gdLst/>
            <a:ahLst/>
            <a:cxnLst/>
            <a:rect l="l" t="t" r="r" b="b"/>
            <a:pathLst>
              <a:path w="18288000" h="733415">
                <a:moveTo>
                  <a:pt x="0" y="0"/>
                </a:moveTo>
                <a:lnTo>
                  <a:pt x="18288000" y="0"/>
                </a:lnTo>
                <a:lnTo>
                  <a:pt x="18288000" y="733415"/>
                </a:lnTo>
                <a:lnTo>
                  <a:pt x="0" y="733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2" t="-119" r="-877" b="-5076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11" name="Freeform 11"/>
          <p:cNvSpPr/>
          <p:nvPr/>
        </p:nvSpPr>
        <p:spPr>
          <a:xfrm>
            <a:off x="10714536" y="86856"/>
            <a:ext cx="1351249" cy="636085"/>
          </a:xfrm>
          <a:custGeom>
            <a:avLst/>
            <a:gdLst/>
            <a:ahLst/>
            <a:cxnLst/>
            <a:rect l="l" t="t" r="r" b="b"/>
            <a:pathLst>
              <a:path w="2026874" h="954127">
                <a:moveTo>
                  <a:pt x="0" y="0"/>
                </a:moveTo>
                <a:lnTo>
                  <a:pt x="2026875" y="0"/>
                </a:lnTo>
                <a:lnTo>
                  <a:pt x="2026875" y="954127"/>
                </a:lnTo>
                <a:lnTo>
                  <a:pt x="0" y="9541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8" b="-462"/>
            </a:stretch>
          </a:blipFill>
        </p:spPr>
        <p:txBody>
          <a:bodyPr/>
          <a:lstStyle/>
          <a:p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42711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40385" y="226073"/>
            <a:ext cx="7710551" cy="1568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7"/>
              </a:lnSpc>
            </a:pPr>
            <a:r>
              <a:rPr lang="pt-BR" sz="2997" b="1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SERVIÇO DE CONSULTORIA EM GESTÃO DE RISCOS – ETAPAS</a:t>
            </a:r>
          </a:p>
          <a:p>
            <a:pPr>
              <a:lnSpc>
                <a:spcPts val="4197"/>
              </a:lnSpc>
            </a:pPr>
            <a:endParaRPr lang="pt-BR" sz="2997" b="1">
              <a:solidFill>
                <a:srgbClr val="2D704F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12700" y="6369057"/>
            <a:ext cx="12192000" cy="488943"/>
          </a:xfrm>
          <a:custGeom>
            <a:avLst/>
            <a:gdLst/>
            <a:ahLst/>
            <a:cxnLst/>
            <a:rect l="l" t="t" r="r" b="b"/>
            <a:pathLst>
              <a:path w="18288000" h="733415">
                <a:moveTo>
                  <a:pt x="0" y="0"/>
                </a:moveTo>
                <a:lnTo>
                  <a:pt x="18288000" y="0"/>
                </a:lnTo>
                <a:lnTo>
                  <a:pt x="18288000" y="733415"/>
                </a:lnTo>
                <a:lnTo>
                  <a:pt x="0" y="733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92" t="-119" r="-877" b="-5076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6" name="Freeform 6"/>
          <p:cNvSpPr/>
          <p:nvPr/>
        </p:nvSpPr>
        <p:spPr>
          <a:xfrm>
            <a:off x="10669268" y="119792"/>
            <a:ext cx="1351249" cy="636085"/>
          </a:xfrm>
          <a:custGeom>
            <a:avLst/>
            <a:gdLst/>
            <a:ahLst/>
            <a:cxnLst/>
            <a:rect l="l" t="t" r="r" b="b"/>
            <a:pathLst>
              <a:path w="2026874" h="954127">
                <a:moveTo>
                  <a:pt x="0" y="0"/>
                </a:moveTo>
                <a:lnTo>
                  <a:pt x="2026875" y="0"/>
                </a:lnTo>
                <a:lnTo>
                  <a:pt x="2026875" y="954127"/>
                </a:lnTo>
                <a:lnTo>
                  <a:pt x="0" y="954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462"/>
            </a:stretch>
          </a:blipFill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ED473F9-7336-627A-969A-2423BC59A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01800"/>
            <a:ext cx="12179299" cy="427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08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56352" y="1251392"/>
            <a:ext cx="2535403" cy="3513383"/>
            <a:chOff x="0" y="0"/>
            <a:chExt cx="4734560" cy="6560820"/>
          </a:xfrm>
        </p:grpSpPr>
        <p:sp>
          <p:nvSpPr>
            <p:cNvPr id="3" name="Freeform 3"/>
            <p:cNvSpPr/>
            <p:nvPr/>
          </p:nvSpPr>
          <p:spPr>
            <a:xfrm>
              <a:off x="36830" y="50800"/>
              <a:ext cx="4645660" cy="6473190"/>
            </a:xfrm>
            <a:custGeom>
              <a:avLst/>
              <a:gdLst/>
              <a:ahLst/>
              <a:cxnLst/>
              <a:rect l="l" t="t" r="r" b="b"/>
              <a:pathLst>
                <a:path w="4645660" h="647319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6511"/>
              <a:ext cx="4716780" cy="6544310"/>
            </a:xfrm>
            <a:custGeom>
              <a:avLst/>
              <a:gdLst/>
              <a:ahLst/>
              <a:cxnLst/>
              <a:rect l="l" t="t" r="r" b="b"/>
              <a:pathLst>
                <a:path w="4716780" h="654431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565656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256540" y="265430"/>
              <a:ext cx="4207510" cy="6043930"/>
            </a:xfrm>
            <a:custGeom>
              <a:avLst/>
              <a:gdLst/>
              <a:ahLst/>
              <a:cxnLst/>
              <a:rect l="l" t="t" r="r" b="b"/>
              <a:pathLst>
                <a:path w="4207510" h="604393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>
              <a:blip r:embed="rId2"/>
              <a:stretch>
                <a:fillRect l="-1277" r="-1277"/>
              </a:stretch>
            </a:blip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1951378" y="120589"/>
              <a:ext cx="79963" cy="76322"/>
            </a:xfrm>
            <a:custGeom>
              <a:avLst/>
              <a:gdLst/>
              <a:ahLst/>
              <a:cxnLst/>
              <a:rect l="l" t="t" r="r" b="b"/>
              <a:pathLst>
                <a:path w="79963" h="76322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7" name="Freeform 7"/>
            <p:cNvSpPr/>
            <p:nvPr/>
          </p:nvSpPr>
          <p:spPr>
            <a:xfrm>
              <a:off x="2119473" y="104052"/>
              <a:ext cx="114614" cy="109395"/>
            </a:xfrm>
            <a:custGeom>
              <a:avLst/>
              <a:gdLst/>
              <a:ahLst/>
              <a:cxnLst/>
              <a:rect l="l" t="t" r="r" b="b"/>
              <a:pathLst>
                <a:path w="114614" h="109395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8" name="Freeform 8"/>
            <p:cNvSpPr/>
            <p:nvPr/>
          </p:nvSpPr>
          <p:spPr>
            <a:xfrm>
              <a:off x="2328944" y="128221"/>
              <a:ext cx="63971" cy="61058"/>
            </a:xfrm>
            <a:custGeom>
              <a:avLst/>
              <a:gdLst/>
              <a:ahLst/>
              <a:cxnLst/>
              <a:rect l="l" t="t" r="r" b="b"/>
              <a:pathLst>
                <a:path w="63971" h="61058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9" name="Freeform 9"/>
            <p:cNvSpPr/>
            <p:nvPr/>
          </p:nvSpPr>
          <p:spPr>
            <a:xfrm>
              <a:off x="2346270" y="144758"/>
              <a:ext cx="29320" cy="27985"/>
            </a:xfrm>
            <a:custGeom>
              <a:avLst/>
              <a:gdLst/>
              <a:ahLst/>
              <a:cxnLst/>
              <a:rect l="l" t="t" r="r" b="b"/>
              <a:pathLst>
                <a:path w="29320" h="27985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344044" y="144768"/>
              <a:ext cx="15993" cy="15264"/>
            </a:xfrm>
            <a:custGeom>
              <a:avLst/>
              <a:gdLst/>
              <a:ahLst/>
              <a:cxnLst/>
              <a:rect l="l" t="t" r="r" b="b"/>
              <a:pathLst>
                <a:path w="15993" h="15264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716780" y="53467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716780" y="86106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4064000" y="-2540"/>
              <a:ext cx="320040" cy="19050"/>
            </a:xfrm>
            <a:custGeom>
              <a:avLst/>
              <a:gdLst/>
              <a:ahLst/>
              <a:cxnLst/>
              <a:rect l="l" t="t" r="r" b="b"/>
              <a:pathLst>
                <a:path w="320040" h="1905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pt-BR" sz="1200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6352105" y="1251392"/>
            <a:ext cx="2586199" cy="3583772"/>
            <a:chOff x="0" y="0"/>
            <a:chExt cx="4734560" cy="6560820"/>
          </a:xfrm>
        </p:grpSpPr>
        <p:sp>
          <p:nvSpPr>
            <p:cNvPr id="15" name="Freeform 15"/>
            <p:cNvSpPr/>
            <p:nvPr/>
          </p:nvSpPr>
          <p:spPr>
            <a:xfrm>
              <a:off x="36830" y="50800"/>
              <a:ext cx="4645660" cy="6473190"/>
            </a:xfrm>
            <a:custGeom>
              <a:avLst/>
              <a:gdLst/>
              <a:ahLst/>
              <a:cxnLst/>
              <a:rect l="l" t="t" r="r" b="b"/>
              <a:pathLst>
                <a:path w="4645660" h="647319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16511"/>
              <a:ext cx="4716780" cy="6544310"/>
            </a:xfrm>
            <a:custGeom>
              <a:avLst/>
              <a:gdLst/>
              <a:ahLst/>
              <a:cxnLst/>
              <a:rect l="l" t="t" r="r" b="b"/>
              <a:pathLst>
                <a:path w="4716780" h="654431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565656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6540" y="265430"/>
              <a:ext cx="4207510" cy="6043930"/>
            </a:xfrm>
            <a:custGeom>
              <a:avLst/>
              <a:gdLst/>
              <a:ahLst/>
              <a:cxnLst/>
              <a:rect l="l" t="t" r="r" b="b"/>
              <a:pathLst>
                <a:path w="4207510" h="604393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>
              <a:blip r:embed="rId3"/>
              <a:stretch>
                <a:fillRect l="-13063" r="-5919"/>
              </a:stretch>
            </a:blip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951378" y="120589"/>
              <a:ext cx="79963" cy="76322"/>
            </a:xfrm>
            <a:custGeom>
              <a:avLst/>
              <a:gdLst/>
              <a:ahLst/>
              <a:cxnLst/>
              <a:rect l="l" t="t" r="r" b="b"/>
              <a:pathLst>
                <a:path w="79963" h="76322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119473" y="104052"/>
              <a:ext cx="114614" cy="109395"/>
            </a:xfrm>
            <a:custGeom>
              <a:avLst/>
              <a:gdLst/>
              <a:ahLst/>
              <a:cxnLst/>
              <a:rect l="l" t="t" r="r" b="b"/>
              <a:pathLst>
                <a:path w="114614" h="109395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328944" y="128221"/>
              <a:ext cx="63971" cy="61058"/>
            </a:xfrm>
            <a:custGeom>
              <a:avLst/>
              <a:gdLst/>
              <a:ahLst/>
              <a:cxnLst/>
              <a:rect l="l" t="t" r="r" b="b"/>
              <a:pathLst>
                <a:path w="63971" h="61058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346270" y="144758"/>
              <a:ext cx="29320" cy="27985"/>
            </a:xfrm>
            <a:custGeom>
              <a:avLst/>
              <a:gdLst/>
              <a:ahLst/>
              <a:cxnLst/>
              <a:rect l="l" t="t" r="r" b="b"/>
              <a:pathLst>
                <a:path w="29320" h="27985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2344044" y="144768"/>
              <a:ext cx="15993" cy="15264"/>
            </a:xfrm>
            <a:custGeom>
              <a:avLst/>
              <a:gdLst/>
              <a:ahLst/>
              <a:cxnLst/>
              <a:rect l="l" t="t" r="r" b="b"/>
              <a:pathLst>
                <a:path w="15993" h="15264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4716780" y="53467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4716780" y="86106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4064000" y="-2540"/>
              <a:ext cx="320040" cy="19050"/>
            </a:xfrm>
            <a:custGeom>
              <a:avLst/>
              <a:gdLst/>
              <a:ahLst/>
              <a:cxnLst/>
              <a:rect l="l" t="t" r="r" b="b"/>
              <a:pathLst>
                <a:path w="320040" h="1905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pt-BR" sz="1200"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9373333" y="1216197"/>
            <a:ext cx="2586199" cy="3583772"/>
            <a:chOff x="0" y="0"/>
            <a:chExt cx="4734560" cy="6560820"/>
          </a:xfrm>
        </p:grpSpPr>
        <p:sp>
          <p:nvSpPr>
            <p:cNvPr id="27" name="Freeform 27"/>
            <p:cNvSpPr/>
            <p:nvPr/>
          </p:nvSpPr>
          <p:spPr>
            <a:xfrm>
              <a:off x="36830" y="50800"/>
              <a:ext cx="4645660" cy="6473190"/>
            </a:xfrm>
            <a:custGeom>
              <a:avLst/>
              <a:gdLst/>
              <a:ahLst/>
              <a:cxnLst/>
              <a:rect l="l" t="t" r="r" b="b"/>
              <a:pathLst>
                <a:path w="4645660" h="647319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16511"/>
              <a:ext cx="4716780" cy="6544310"/>
            </a:xfrm>
            <a:custGeom>
              <a:avLst/>
              <a:gdLst/>
              <a:ahLst/>
              <a:cxnLst/>
              <a:rect l="l" t="t" r="r" b="b"/>
              <a:pathLst>
                <a:path w="4716780" h="654431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565656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6540" y="265430"/>
              <a:ext cx="4207510" cy="6043930"/>
            </a:xfrm>
            <a:custGeom>
              <a:avLst/>
              <a:gdLst/>
              <a:ahLst/>
              <a:cxnLst/>
              <a:rect l="l" t="t" r="r" b="b"/>
              <a:pathLst>
                <a:path w="4207510" h="604393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>
              <a:blip r:embed="rId4"/>
              <a:stretch>
                <a:fillRect l="-2670" r="-2670"/>
              </a:stretch>
            </a:blip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951378" y="120589"/>
              <a:ext cx="79963" cy="76322"/>
            </a:xfrm>
            <a:custGeom>
              <a:avLst/>
              <a:gdLst/>
              <a:ahLst/>
              <a:cxnLst/>
              <a:rect l="l" t="t" r="r" b="b"/>
              <a:pathLst>
                <a:path w="79963" h="76322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119473" y="104052"/>
              <a:ext cx="114614" cy="109395"/>
            </a:xfrm>
            <a:custGeom>
              <a:avLst/>
              <a:gdLst/>
              <a:ahLst/>
              <a:cxnLst/>
              <a:rect l="l" t="t" r="r" b="b"/>
              <a:pathLst>
                <a:path w="114614" h="109395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2328944" y="128221"/>
              <a:ext cx="63971" cy="61058"/>
            </a:xfrm>
            <a:custGeom>
              <a:avLst/>
              <a:gdLst/>
              <a:ahLst/>
              <a:cxnLst/>
              <a:rect l="l" t="t" r="r" b="b"/>
              <a:pathLst>
                <a:path w="63971" h="61058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346270" y="144758"/>
              <a:ext cx="29320" cy="27985"/>
            </a:xfrm>
            <a:custGeom>
              <a:avLst/>
              <a:gdLst/>
              <a:ahLst/>
              <a:cxnLst/>
              <a:rect l="l" t="t" r="r" b="b"/>
              <a:pathLst>
                <a:path w="29320" h="27985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344044" y="144768"/>
              <a:ext cx="15993" cy="15264"/>
            </a:xfrm>
            <a:custGeom>
              <a:avLst/>
              <a:gdLst/>
              <a:ahLst/>
              <a:cxnLst/>
              <a:rect l="l" t="t" r="r" b="b"/>
              <a:pathLst>
                <a:path w="15993" h="15264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4716780" y="53467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4716780" y="86106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4064000" y="-2540"/>
              <a:ext cx="320040" cy="19050"/>
            </a:xfrm>
            <a:custGeom>
              <a:avLst/>
              <a:gdLst/>
              <a:ahLst/>
              <a:cxnLst/>
              <a:rect l="l" t="t" r="r" b="b"/>
              <a:pathLst>
                <a:path w="320040" h="1905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358128" y="216611"/>
            <a:ext cx="9800946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b="1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MODELOS PARA IMPLEMENTAR A GR</a:t>
            </a:r>
          </a:p>
        </p:txBody>
      </p:sp>
      <p:sp>
        <p:nvSpPr>
          <p:cNvPr id="39" name="Freeform 39"/>
          <p:cNvSpPr/>
          <p:nvPr/>
        </p:nvSpPr>
        <p:spPr>
          <a:xfrm>
            <a:off x="0" y="6369057"/>
            <a:ext cx="12192000" cy="488943"/>
          </a:xfrm>
          <a:custGeom>
            <a:avLst/>
            <a:gdLst/>
            <a:ahLst/>
            <a:cxnLst/>
            <a:rect l="l" t="t" r="r" b="b"/>
            <a:pathLst>
              <a:path w="18288000" h="733415">
                <a:moveTo>
                  <a:pt x="0" y="0"/>
                </a:moveTo>
                <a:lnTo>
                  <a:pt x="18288000" y="0"/>
                </a:lnTo>
                <a:lnTo>
                  <a:pt x="18288000" y="733415"/>
                </a:lnTo>
                <a:lnTo>
                  <a:pt x="0" y="733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92" t="-119" r="-877" b="-5076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1" name="Freeform 41"/>
          <p:cNvSpPr/>
          <p:nvPr/>
        </p:nvSpPr>
        <p:spPr>
          <a:xfrm>
            <a:off x="10653563" y="129570"/>
            <a:ext cx="1351249" cy="636085"/>
          </a:xfrm>
          <a:custGeom>
            <a:avLst/>
            <a:gdLst/>
            <a:ahLst/>
            <a:cxnLst/>
            <a:rect l="l" t="t" r="r" b="b"/>
            <a:pathLst>
              <a:path w="2026874" h="954127">
                <a:moveTo>
                  <a:pt x="0" y="0"/>
                </a:moveTo>
                <a:lnTo>
                  <a:pt x="2026875" y="0"/>
                </a:lnTo>
                <a:lnTo>
                  <a:pt x="2026875" y="954127"/>
                </a:lnTo>
                <a:lnTo>
                  <a:pt x="0" y="9541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8" b="-462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2" name="TextBox 42"/>
          <p:cNvSpPr txBox="1"/>
          <p:nvPr/>
        </p:nvSpPr>
        <p:spPr>
          <a:xfrm>
            <a:off x="672205" y="5221974"/>
            <a:ext cx="2103699" cy="281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  <a:spcBef>
                <a:spcPct val="0"/>
              </a:spcBef>
            </a:pPr>
            <a:r>
              <a:rPr lang="en-US" sz="1733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Guia Prático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693825" y="5047561"/>
            <a:ext cx="2103699" cy="896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  <a:spcBef>
                <a:spcPct val="0"/>
              </a:spcBef>
            </a:pPr>
            <a:r>
              <a:rPr lang="en-US" sz="1733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Modelo de Declaração de Apetite a Riscos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614583" y="5047561"/>
            <a:ext cx="2103699" cy="58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  <a:spcBef>
                <a:spcPct val="0"/>
              </a:spcBef>
            </a:pPr>
            <a:r>
              <a:rPr lang="en-US" sz="1733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Plano de Comunicação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991755" y="5128824"/>
            <a:ext cx="3252293" cy="58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  <a:spcBef>
                <a:spcPct val="0"/>
              </a:spcBef>
            </a:pPr>
            <a:r>
              <a:rPr lang="en-US" sz="1733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Modelo de Portaria p/implementar a GR</a:t>
            </a:r>
          </a:p>
        </p:txBody>
      </p:sp>
      <p:grpSp>
        <p:nvGrpSpPr>
          <p:cNvPr id="46" name="Group 46"/>
          <p:cNvGrpSpPr>
            <a:grpSpLocks noChangeAspect="1"/>
          </p:cNvGrpSpPr>
          <p:nvPr/>
        </p:nvGrpSpPr>
        <p:grpSpPr>
          <a:xfrm>
            <a:off x="3330877" y="1252951"/>
            <a:ext cx="2586199" cy="3583772"/>
            <a:chOff x="0" y="0"/>
            <a:chExt cx="4734560" cy="6560820"/>
          </a:xfrm>
        </p:grpSpPr>
        <p:sp>
          <p:nvSpPr>
            <p:cNvPr id="47" name="Freeform 47"/>
            <p:cNvSpPr/>
            <p:nvPr/>
          </p:nvSpPr>
          <p:spPr>
            <a:xfrm>
              <a:off x="36830" y="50800"/>
              <a:ext cx="4645660" cy="6473190"/>
            </a:xfrm>
            <a:custGeom>
              <a:avLst/>
              <a:gdLst/>
              <a:ahLst/>
              <a:cxnLst/>
              <a:rect l="l" t="t" r="r" b="b"/>
              <a:pathLst>
                <a:path w="4645660" h="647319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0" y="16511"/>
              <a:ext cx="4716780" cy="6544310"/>
            </a:xfrm>
            <a:custGeom>
              <a:avLst/>
              <a:gdLst/>
              <a:ahLst/>
              <a:cxnLst/>
              <a:rect l="l" t="t" r="r" b="b"/>
              <a:pathLst>
                <a:path w="4716780" h="654431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565656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256540" y="265430"/>
              <a:ext cx="4207510" cy="6043930"/>
            </a:xfrm>
            <a:custGeom>
              <a:avLst/>
              <a:gdLst/>
              <a:ahLst/>
              <a:cxnLst/>
              <a:rect l="l" t="t" r="r" b="b"/>
              <a:pathLst>
                <a:path w="4207510" h="604393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>
              <a:blip r:embed="rId7"/>
              <a:stretch>
                <a:fillRect l="-40746" r="-54315"/>
              </a:stretch>
            </a:blip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1951378" y="120589"/>
              <a:ext cx="79963" cy="76322"/>
            </a:xfrm>
            <a:custGeom>
              <a:avLst/>
              <a:gdLst/>
              <a:ahLst/>
              <a:cxnLst/>
              <a:rect l="l" t="t" r="r" b="b"/>
              <a:pathLst>
                <a:path w="79963" h="76322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2119473" y="104052"/>
              <a:ext cx="114614" cy="109395"/>
            </a:xfrm>
            <a:custGeom>
              <a:avLst/>
              <a:gdLst/>
              <a:ahLst/>
              <a:cxnLst/>
              <a:rect l="l" t="t" r="r" b="b"/>
              <a:pathLst>
                <a:path w="114614" h="109395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2328944" y="128221"/>
              <a:ext cx="63971" cy="61058"/>
            </a:xfrm>
            <a:custGeom>
              <a:avLst/>
              <a:gdLst/>
              <a:ahLst/>
              <a:cxnLst/>
              <a:rect l="l" t="t" r="r" b="b"/>
              <a:pathLst>
                <a:path w="63971" h="61058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2346270" y="144758"/>
              <a:ext cx="29320" cy="27985"/>
            </a:xfrm>
            <a:custGeom>
              <a:avLst/>
              <a:gdLst/>
              <a:ahLst/>
              <a:cxnLst/>
              <a:rect l="l" t="t" r="r" b="b"/>
              <a:pathLst>
                <a:path w="29320" h="27985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2344044" y="144768"/>
              <a:ext cx="15993" cy="15264"/>
            </a:xfrm>
            <a:custGeom>
              <a:avLst/>
              <a:gdLst/>
              <a:ahLst/>
              <a:cxnLst/>
              <a:rect l="l" t="t" r="r" b="b"/>
              <a:pathLst>
                <a:path w="15993" h="15264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4716780" y="53467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4716780" y="86106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4064000" y="-2540"/>
              <a:ext cx="320040" cy="19050"/>
            </a:xfrm>
            <a:custGeom>
              <a:avLst/>
              <a:gdLst/>
              <a:ahLst/>
              <a:cxnLst/>
              <a:rect l="l" t="t" r="r" b="b"/>
              <a:pathLst>
                <a:path w="320040" h="1905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pt-BR" sz="120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700" y="6369057"/>
            <a:ext cx="12192000" cy="488943"/>
          </a:xfrm>
          <a:custGeom>
            <a:avLst/>
            <a:gdLst/>
            <a:ahLst/>
            <a:cxnLst/>
            <a:rect l="l" t="t" r="r" b="b"/>
            <a:pathLst>
              <a:path w="18288000" h="733415">
                <a:moveTo>
                  <a:pt x="0" y="0"/>
                </a:moveTo>
                <a:lnTo>
                  <a:pt x="18288000" y="0"/>
                </a:lnTo>
                <a:lnTo>
                  <a:pt x="18288000" y="733415"/>
                </a:lnTo>
                <a:lnTo>
                  <a:pt x="0" y="733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92" t="-119" r="-877" b="-5076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Freeform 4"/>
          <p:cNvSpPr/>
          <p:nvPr/>
        </p:nvSpPr>
        <p:spPr>
          <a:xfrm>
            <a:off x="10651161" y="132184"/>
            <a:ext cx="1351249" cy="636085"/>
          </a:xfrm>
          <a:custGeom>
            <a:avLst/>
            <a:gdLst/>
            <a:ahLst/>
            <a:cxnLst/>
            <a:rect l="l" t="t" r="r" b="b"/>
            <a:pathLst>
              <a:path w="2026874" h="954127">
                <a:moveTo>
                  <a:pt x="0" y="0"/>
                </a:moveTo>
                <a:lnTo>
                  <a:pt x="2026875" y="0"/>
                </a:lnTo>
                <a:lnTo>
                  <a:pt x="2026875" y="954127"/>
                </a:lnTo>
                <a:lnTo>
                  <a:pt x="0" y="954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462"/>
            </a:stretch>
          </a:blipFill>
        </p:spPr>
        <p:txBody>
          <a:bodyPr/>
          <a:lstStyle/>
          <a:p>
            <a:endParaRPr lang="pt-BR" sz="1200" dirty="0"/>
          </a:p>
        </p:txBody>
      </p:sp>
      <p:sp>
        <p:nvSpPr>
          <p:cNvPr id="7" name="TextBox 7"/>
          <p:cNvSpPr txBox="1"/>
          <p:nvPr/>
        </p:nvSpPr>
        <p:spPr>
          <a:xfrm>
            <a:off x="358127" y="216612"/>
            <a:ext cx="10161999" cy="1103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pt-BR" sz="3200" b="1" dirty="0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SERVIÇOS CONSULTORIA EM GESTÃO DE </a:t>
            </a:r>
          </a:p>
          <a:p>
            <a:pPr>
              <a:lnSpc>
                <a:spcPts val="4480"/>
              </a:lnSpc>
            </a:pPr>
            <a:r>
              <a:rPr lang="pt-BR" sz="3200" b="1" dirty="0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RISCOS NA SDA</a:t>
            </a:r>
          </a:p>
        </p:txBody>
      </p:sp>
      <p:pic>
        <p:nvPicPr>
          <p:cNvPr id="9" name="Imagem 8" descr="Grupo de pessoas em frente a mesa com computador&#10;&#10;O conteúdo gerado por IA pode estar incorreto.">
            <a:extLst>
              <a:ext uri="{FF2B5EF4-FFF2-40B4-BE49-F238E27FC236}">
                <a16:creationId xmlns:a16="http://schemas.microsoft.com/office/drawing/2014/main" id="{7499481C-1885-55DF-7630-0A9E0F93D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"/>
          <a:stretch>
            <a:fillRect/>
          </a:stretch>
        </p:blipFill>
        <p:spPr>
          <a:xfrm>
            <a:off x="1098413" y="1319927"/>
            <a:ext cx="3878718" cy="5227303"/>
          </a:xfrm>
          <a:prstGeom prst="rect">
            <a:avLst/>
          </a:prstGeom>
        </p:spPr>
      </p:pic>
      <p:pic>
        <p:nvPicPr>
          <p:cNvPr id="11" name="Imagem 10" descr="Tela de computado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E1356E18-76B4-50E9-6C43-ABF0E6F70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"/>
          <a:stretch>
            <a:fillRect/>
          </a:stretch>
        </p:blipFill>
        <p:spPr>
          <a:xfrm>
            <a:off x="6309636" y="1319926"/>
            <a:ext cx="3853854" cy="522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40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3A64472-CB1B-B146-E6BA-B49D9B9153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8461" y="0"/>
            <a:ext cx="12192000" cy="6858000"/>
          </a:xfrm>
          <a:prstGeom prst="rect">
            <a:avLst/>
          </a:prstGeom>
        </p:spPr>
      </p:pic>
      <p:pic>
        <p:nvPicPr>
          <p:cNvPr id="7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CC85EE89-4C3A-578F-C8FE-D42EFB630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5" y="5837487"/>
            <a:ext cx="2184290" cy="103303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5C289AB-6855-6878-A1FE-949AA3DC8646}"/>
              </a:ext>
            </a:extLst>
          </p:cNvPr>
          <p:cNvSpPr/>
          <p:nvPr/>
        </p:nvSpPr>
        <p:spPr>
          <a:xfrm>
            <a:off x="6383338" y="-14068"/>
            <a:ext cx="5825584" cy="687206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</a:t>
            </a:r>
          </a:p>
          <a:p>
            <a:pPr>
              <a:defRPr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</a:t>
            </a:r>
          </a:p>
          <a:p>
            <a:pPr>
              <a:defRPr/>
            </a:pPr>
            <a:endParaRPr lang="pt-BR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</a:t>
            </a:r>
          </a:p>
          <a:p>
            <a:pPr>
              <a:defRPr/>
            </a:pPr>
            <a:endParaRPr lang="pt-BR" sz="20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</a:t>
            </a:r>
            <a:endParaRPr lang="pt-B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0C96799-DE5D-B4FD-C471-1EB0C5700558}"/>
              </a:ext>
            </a:extLst>
          </p:cNvPr>
          <p:cNvSpPr txBox="1"/>
          <p:nvPr/>
        </p:nvSpPr>
        <p:spPr>
          <a:xfrm>
            <a:off x="2431946" y="3235225"/>
            <a:ext cx="2283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Soleto"/>
                <a:ea typeface="Open Sans" panose="020B0606030504020204" pitchFamily="34" charset="0"/>
                <a:cs typeface="Open Sans" panose="020B0606030504020204" pitchFamily="34" charset="0"/>
              </a:rPr>
              <a:t>www.cge.ce.gov.br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DA0C341E-C02C-71D2-3E9E-46EC7E03B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071" y="280859"/>
            <a:ext cx="369178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45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eto" pitchFamily="34" charset="0"/>
              </a:rPr>
              <a:t>GESTÃO SUPERIOR DA CGE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800" dirty="0">
              <a:latin typeface="Soleto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 b="0" dirty="0">
                <a:latin typeface="Soleto" pitchFamily="34" charset="0"/>
              </a:rPr>
              <a:t>Aloísio Barbosa de Carvalho Neto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 b="0" dirty="0">
                <a:latin typeface="Soleto" pitchFamily="34" charset="0"/>
              </a:rPr>
              <a:t>Secretário de Estado Chefe da CGE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800" b="0" dirty="0">
              <a:latin typeface="Soleto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 b="0" dirty="0">
                <a:latin typeface="Soleto" pitchFamily="34" charset="0"/>
              </a:rPr>
              <a:t>Marconi Lemos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 b="0" dirty="0">
                <a:latin typeface="Soleto" pitchFamily="34" charset="0"/>
              </a:rPr>
              <a:t>Secretário Executivo da CGE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800" b="0" dirty="0">
              <a:latin typeface="Soleto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 b="0" dirty="0">
                <a:latin typeface="Soleto" pitchFamily="34" charset="0"/>
              </a:rPr>
              <a:t>Marcelo Monteiro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 b="0" dirty="0">
                <a:latin typeface="Soleto" pitchFamily="34" charset="0"/>
              </a:rPr>
              <a:t>Secretário Executivo PGI da CGE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0" dirty="0">
              <a:latin typeface="Soleto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09FF1B0-722C-5244-BDB4-A5AE631EC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744" y="320456"/>
            <a:ext cx="5033851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45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eto" pitchFamily="34" charset="0"/>
              </a:rPr>
              <a:t>AUDITORES DE CONTROLE INTERNO DA COAUD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000" b="0" dirty="0">
              <a:latin typeface="Soleto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t-BR" altLang="pt-BR" sz="1800" b="0" dirty="0">
                <a:latin typeface="Soleto" pitchFamily="34" charset="0"/>
              </a:rPr>
              <a:t>Bruno Jesus Martins Lôbo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 b="0" dirty="0">
                <a:latin typeface="Soleto" pitchFamily="34" charset="0"/>
              </a:rPr>
              <a:t>Emiliana Leite Filgueiras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 dirty="0">
                <a:latin typeface="Soleto" pitchFamily="34" charset="0"/>
              </a:rPr>
              <a:t>Carlos Ernesto Saboia de Albuquerque</a:t>
            </a:r>
            <a:endParaRPr lang="pt-BR" altLang="pt-BR" sz="1800" b="0" dirty="0">
              <a:latin typeface="Soleto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t-BR" altLang="pt-BR" sz="1800" b="0" dirty="0">
                <a:latin typeface="Soleto" pitchFamily="34" charset="0"/>
              </a:rPr>
              <a:t>Paulo Mateus Barros Rodrigues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 b="0" dirty="0">
                <a:latin typeface="Soleto" pitchFamily="34" charset="0"/>
              </a:rPr>
              <a:t>Wescley Soares Silva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000" b="0" dirty="0">
              <a:latin typeface="Soleto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0" dirty="0">
                <a:latin typeface="Soleto" pitchFamily="34" charset="0"/>
              </a:rPr>
              <a:t>Adrienne Fiuza Giampietro</a:t>
            </a:r>
          </a:p>
          <a:p>
            <a:pPr algn="ctr">
              <a:spcBef>
                <a:spcPct val="0"/>
              </a:spcBef>
              <a:buNone/>
            </a:pPr>
            <a:r>
              <a:rPr lang="pt-BR" sz="1800" dirty="0">
                <a:latin typeface="Soleto" pitchFamily="34" charset="0"/>
              </a:rPr>
              <a:t>Ailson Luís Duarte Medeiros Filho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0" dirty="0">
                <a:latin typeface="Soleto" pitchFamily="34" charset="0"/>
              </a:rPr>
              <a:t>Ana Luiza Cruz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Soleto" pitchFamily="34" charset="0"/>
              </a:rPr>
              <a:t>Dimona Albuquerque Arraes Freire</a:t>
            </a:r>
            <a:endParaRPr lang="pt-BR" altLang="pt-BR" sz="1800" b="0" dirty="0">
              <a:latin typeface="Soleto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0" dirty="0">
                <a:latin typeface="Soleto" pitchFamily="34" charset="0"/>
              </a:rPr>
              <a:t>Ernani Lima Fernandes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 b="0" dirty="0">
                <a:latin typeface="Soleto" pitchFamily="34" charset="0"/>
              </a:rPr>
              <a:t>Felipe Natan Ramos de Freitas</a:t>
            </a:r>
          </a:p>
          <a:p>
            <a:pPr algn="ctr">
              <a:spcBef>
                <a:spcPct val="0"/>
              </a:spcBef>
              <a:buNone/>
            </a:pPr>
            <a:r>
              <a:rPr lang="pt-BR" sz="1800" dirty="0">
                <a:latin typeface="Soleto" pitchFamily="34" charset="0"/>
              </a:rPr>
              <a:t>Flavio Cavalcante Gusmão</a:t>
            </a:r>
          </a:p>
          <a:p>
            <a:pPr algn="ctr">
              <a:spcBef>
                <a:spcPct val="0"/>
              </a:spcBef>
              <a:buNone/>
            </a:pPr>
            <a:r>
              <a:rPr lang="pt-BR" sz="1800" dirty="0">
                <a:latin typeface="Soleto" pitchFamily="34" charset="0"/>
              </a:rPr>
              <a:t>Gilverlan Lima do Vale</a:t>
            </a:r>
          </a:p>
          <a:p>
            <a:pPr algn="ctr">
              <a:spcBef>
                <a:spcPct val="0"/>
              </a:spcBef>
              <a:buNone/>
            </a:pPr>
            <a:r>
              <a:rPr lang="pt-BR" altLang="pt-BR" sz="1800" dirty="0" err="1">
                <a:latin typeface="Soleto" pitchFamily="34" charset="0"/>
              </a:rPr>
              <a:t>Larisse</a:t>
            </a:r>
            <a:r>
              <a:rPr lang="pt-BR" altLang="pt-BR" sz="1800" dirty="0">
                <a:latin typeface="Soleto" pitchFamily="34" charset="0"/>
              </a:rPr>
              <a:t> Maria Ferreira Moreira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0" dirty="0">
                <a:latin typeface="Soleto" pitchFamily="34" charset="0"/>
              </a:rPr>
              <a:t>José Henrique </a:t>
            </a:r>
            <a:r>
              <a:rPr lang="pt-BR" altLang="pt-BR" sz="1800" b="0" dirty="0" err="1">
                <a:latin typeface="Soleto" pitchFamily="34" charset="0"/>
              </a:rPr>
              <a:t>Calenzo</a:t>
            </a:r>
            <a:r>
              <a:rPr lang="pt-BR" altLang="pt-BR" sz="1800" b="0" dirty="0">
                <a:latin typeface="Soleto" pitchFamily="34" charset="0"/>
              </a:rPr>
              <a:t> Costa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0" dirty="0">
                <a:latin typeface="Soleto" pitchFamily="34" charset="0"/>
              </a:rPr>
              <a:t>José Ananias Tomaz Vasconcelos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 b="0" dirty="0">
                <a:latin typeface="Soleto" pitchFamily="34" charset="0"/>
              </a:rPr>
              <a:t>Kelly Cristina de Oliveira Barbosa</a:t>
            </a:r>
          </a:p>
          <a:p>
            <a:pPr algn="ctr">
              <a:spcBef>
                <a:spcPct val="0"/>
              </a:spcBef>
              <a:buNone/>
            </a:pPr>
            <a:r>
              <a:rPr lang="pt-BR" sz="1800" dirty="0">
                <a:latin typeface="Soleto" pitchFamily="34" charset="0"/>
              </a:rPr>
              <a:t>Mateus Abreu de Albuquerque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 b="0" dirty="0">
                <a:latin typeface="Soleto" pitchFamily="34" charset="0"/>
              </a:rPr>
              <a:t>Thiago Mesquita Vieira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 b="0" dirty="0">
                <a:latin typeface="Soleto" pitchFamily="34" charset="0"/>
              </a:rPr>
              <a:t>Wilma Marques de Oliveira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 b="0" dirty="0" err="1">
                <a:latin typeface="Soleto" pitchFamily="34" charset="0"/>
              </a:rPr>
              <a:t>Yurik</a:t>
            </a:r>
            <a:r>
              <a:rPr lang="pt-BR" altLang="pt-BR" sz="1800" b="0" dirty="0">
                <a:latin typeface="Soleto" pitchFamily="34" charset="0"/>
              </a:rPr>
              <a:t> </a:t>
            </a:r>
            <a:r>
              <a:rPr lang="pt-BR" altLang="pt-BR" sz="1800" b="0" dirty="0" err="1">
                <a:latin typeface="Soleto" pitchFamily="34" charset="0"/>
              </a:rPr>
              <a:t>Scarcela</a:t>
            </a:r>
            <a:r>
              <a:rPr lang="pt-BR" altLang="pt-BR" sz="1800" b="0" dirty="0">
                <a:latin typeface="Soleto" pitchFamily="34" charset="0"/>
              </a:rPr>
              <a:t> do Vale Coelho</a:t>
            </a:r>
            <a:endParaRPr lang="pt-BR" altLang="pt-BR" sz="1400" b="0" dirty="0">
              <a:latin typeface="Soleto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C09F952-2344-39FD-5912-A0A59959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156" y="3232223"/>
            <a:ext cx="369333" cy="36933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C9647AC6-D4BE-43EE-3490-30DFE5A4C701}"/>
              </a:ext>
            </a:extLst>
          </p:cNvPr>
          <p:cNvSpPr txBox="1"/>
          <p:nvPr/>
        </p:nvSpPr>
        <p:spPr>
          <a:xfrm>
            <a:off x="2435484" y="3781032"/>
            <a:ext cx="1808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Soleto"/>
                <a:ea typeface="Open Sans" panose="020B0606030504020204" pitchFamily="34" charset="0"/>
                <a:cs typeface="Open Sans" panose="020B0606030504020204" pitchFamily="34" charset="0"/>
              </a:rPr>
              <a:t>@cgeceara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167CFE6-B217-1162-B3B3-852868C23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460" y="3812240"/>
            <a:ext cx="367163" cy="3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4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117" y="120623"/>
            <a:ext cx="720390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pt-BR" sz="3200" b="1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GOVERNANÇA PÚBLICA</a:t>
            </a:r>
          </a:p>
        </p:txBody>
      </p:sp>
      <p:sp>
        <p:nvSpPr>
          <p:cNvPr id="3" name="Freeform 3"/>
          <p:cNvSpPr/>
          <p:nvPr/>
        </p:nvSpPr>
        <p:spPr>
          <a:xfrm>
            <a:off x="-108857" y="6369056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/>
          <p:cNvSpPr txBox="1"/>
          <p:nvPr/>
        </p:nvSpPr>
        <p:spPr>
          <a:xfrm>
            <a:off x="227117" y="663953"/>
            <a:ext cx="1000205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pt-BR" sz="2000" b="1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PROGRAMA DE INTEGRIDADE CEARÁ E GESTÃO DE RISCO – ART. 4º, LEI Nº 16.717/2018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128108" y="1765823"/>
            <a:ext cx="1052590" cy="105259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BD149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9327" tIns="39327" rIns="39327" bIns="39327" rtlCol="0" anchor="ctr"/>
            <a:lstStyle/>
            <a:p>
              <a:pPr algn="ctr">
                <a:lnSpc>
                  <a:spcPts val="2000"/>
                </a:lnSpc>
              </a:pPr>
              <a:endParaRPr lang="pt-BR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295506" y="1765823"/>
            <a:ext cx="1052590" cy="105259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900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49001" tIns="49001" rIns="49001" bIns="49001" rtlCol="0" anchor="ctr"/>
            <a:lstStyle/>
            <a:p>
              <a:pPr algn="ctr">
                <a:lnSpc>
                  <a:spcPts val="2492"/>
                </a:lnSpc>
              </a:pPr>
              <a:endParaRPr lang="pt-BR"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128108" y="4921580"/>
            <a:ext cx="1052590" cy="105259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F5597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49001" tIns="49001" rIns="49001" bIns="49001" rtlCol="0" anchor="ctr"/>
            <a:lstStyle/>
            <a:p>
              <a:pPr algn="ctr">
                <a:lnSpc>
                  <a:spcPts val="2492"/>
                </a:lnSpc>
              </a:pPr>
              <a:endParaRPr lang="pt-BR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295506" y="4921580"/>
            <a:ext cx="1052590" cy="105259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FD5EA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49001" tIns="49001" rIns="49001" bIns="49001" rtlCol="0" anchor="ctr"/>
            <a:lstStyle/>
            <a:p>
              <a:pPr algn="ctr">
                <a:lnSpc>
                  <a:spcPts val="2492"/>
                </a:lnSpc>
              </a:pPr>
              <a:endParaRPr lang="pt-BR"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074371" y="3313634"/>
            <a:ext cx="6505252" cy="904389"/>
            <a:chOff x="0" y="0"/>
            <a:chExt cx="2569976" cy="35728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69976" cy="357289"/>
            </a:xfrm>
            <a:custGeom>
              <a:avLst/>
              <a:gdLst/>
              <a:ahLst/>
              <a:cxnLst/>
              <a:rect l="l" t="t" r="r" b="b"/>
              <a:pathLst>
                <a:path w="2569976" h="357289">
                  <a:moveTo>
                    <a:pt x="0" y="0"/>
                  </a:moveTo>
                  <a:lnTo>
                    <a:pt x="2569976" y="0"/>
                  </a:lnTo>
                  <a:lnTo>
                    <a:pt x="2569976" y="357289"/>
                  </a:lnTo>
                  <a:lnTo>
                    <a:pt x="0" y="3572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9525"/>
              <a:ext cx="2569976" cy="3477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840"/>
                </a:lnSpc>
                <a:spcBef>
                  <a:spcPct val="0"/>
                </a:spcBef>
              </a:pPr>
              <a:r>
                <a:rPr lang="pt-BR" sz="3200" b="1">
                  <a:solidFill>
                    <a:srgbClr val="2D704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EIXOS</a:t>
              </a:r>
            </a:p>
          </p:txBody>
        </p:sp>
      </p:grpSp>
      <p:sp>
        <p:nvSpPr>
          <p:cNvPr id="20" name="AutoShape 20"/>
          <p:cNvSpPr/>
          <p:nvPr/>
        </p:nvSpPr>
        <p:spPr>
          <a:xfrm>
            <a:off x="5180699" y="2292118"/>
            <a:ext cx="2114807" cy="0"/>
          </a:xfrm>
          <a:prstGeom prst="line">
            <a:avLst/>
          </a:prstGeom>
          <a:ln w="38100" cap="flat">
            <a:solidFill>
              <a:srgbClr val="5BD14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AutoShape 21"/>
          <p:cNvSpPr/>
          <p:nvPr/>
        </p:nvSpPr>
        <p:spPr>
          <a:xfrm>
            <a:off x="5180699" y="5447874"/>
            <a:ext cx="2114807" cy="0"/>
          </a:xfrm>
          <a:prstGeom prst="line">
            <a:avLst/>
          </a:prstGeom>
          <a:ln w="38100" cap="flat">
            <a:solidFill>
              <a:srgbClr val="95B3D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2" name="AutoShape 22"/>
          <p:cNvSpPr/>
          <p:nvPr/>
        </p:nvSpPr>
        <p:spPr>
          <a:xfrm>
            <a:off x="4644909" y="4258922"/>
            <a:ext cx="9495" cy="662658"/>
          </a:xfrm>
          <a:prstGeom prst="line">
            <a:avLst/>
          </a:prstGeom>
          <a:ln w="38100" cap="flat">
            <a:solidFill>
              <a:srgbClr val="95B3D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3" name="AutoShape 23"/>
          <p:cNvSpPr/>
          <p:nvPr/>
        </p:nvSpPr>
        <p:spPr>
          <a:xfrm flipH="1">
            <a:off x="7821801" y="4258739"/>
            <a:ext cx="0" cy="662840"/>
          </a:xfrm>
          <a:prstGeom prst="line">
            <a:avLst/>
          </a:prstGeom>
          <a:ln w="38100" cap="flat">
            <a:solidFill>
              <a:srgbClr val="13538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4" name="AutoShape 24"/>
          <p:cNvSpPr/>
          <p:nvPr/>
        </p:nvSpPr>
        <p:spPr>
          <a:xfrm>
            <a:off x="7821801" y="2818413"/>
            <a:ext cx="10150" cy="610587"/>
          </a:xfrm>
          <a:prstGeom prst="line">
            <a:avLst/>
          </a:prstGeom>
          <a:ln w="381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5" name="AutoShape 25"/>
          <p:cNvSpPr/>
          <p:nvPr/>
        </p:nvSpPr>
        <p:spPr>
          <a:xfrm flipV="1">
            <a:off x="4625925" y="2818160"/>
            <a:ext cx="0" cy="611093"/>
          </a:xfrm>
          <a:prstGeom prst="line">
            <a:avLst/>
          </a:prstGeom>
          <a:ln w="38100" cap="flat">
            <a:solidFill>
              <a:srgbClr val="A9D1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6" name="AutoShape 26"/>
          <p:cNvSpPr/>
          <p:nvPr/>
        </p:nvSpPr>
        <p:spPr>
          <a:xfrm>
            <a:off x="3074371" y="2307993"/>
            <a:ext cx="1024089" cy="0"/>
          </a:xfrm>
          <a:prstGeom prst="line">
            <a:avLst/>
          </a:prstGeom>
          <a:ln w="47625" cap="flat">
            <a:solidFill>
              <a:srgbClr val="A9D18E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7" name="AutoShape 27"/>
          <p:cNvSpPr/>
          <p:nvPr/>
        </p:nvSpPr>
        <p:spPr>
          <a:xfrm>
            <a:off x="3074524" y="5460574"/>
            <a:ext cx="1053585" cy="12700"/>
          </a:xfrm>
          <a:prstGeom prst="line">
            <a:avLst/>
          </a:prstGeom>
          <a:ln w="38100" cap="flat">
            <a:solidFill>
              <a:srgbClr val="95B3D7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8" name="AutoShape 28"/>
          <p:cNvSpPr/>
          <p:nvPr/>
        </p:nvSpPr>
        <p:spPr>
          <a:xfrm flipH="1">
            <a:off x="8348096" y="5422474"/>
            <a:ext cx="881913" cy="0"/>
          </a:xfrm>
          <a:prstGeom prst="line">
            <a:avLst/>
          </a:prstGeom>
          <a:ln w="38100" cap="flat">
            <a:solidFill>
              <a:srgbClr val="13538A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9" name="AutoShape 29"/>
          <p:cNvSpPr/>
          <p:nvPr/>
        </p:nvSpPr>
        <p:spPr>
          <a:xfrm flipH="1">
            <a:off x="8348096" y="2307993"/>
            <a:ext cx="1024089" cy="0"/>
          </a:xfrm>
          <a:prstGeom prst="line">
            <a:avLst/>
          </a:prstGeom>
          <a:ln w="47625" cap="flat">
            <a:solidFill>
              <a:srgbClr val="FFBD59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30" name="Freeform 30"/>
          <p:cNvSpPr/>
          <p:nvPr/>
        </p:nvSpPr>
        <p:spPr>
          <a:xfrm>
            <a:off x="4294861" y="1946721"/>
            <a:ext cx="719084" cy="663355"/>
          </a:xfrm>
          <a:custGeom>
            <a:avLst/>
            <a:gdLst/>
            <a:ahLst/>
            <a:cxnLst/>
            <a:rect l="l" t="t" r="r" b="b"/>
            <a:pathLst>
              <a:path w="1078626" h="995032">
                <a:moveTo>
                  <a:pt x="0" y="0"/>
                </a:moveTo>
                <a:lnTo>
                  <a:pt x="1078625" y="0"/>
                </a:lnTo>
                <a:lnTo>
                  <a:pt x="1078625" y="995032"/>
                </a:lnTo>
                <a:lnTo>
                  <a:pt x="0" y="995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1" name="Freeform 31"/>
          <p:cNvSpPr/>
          <p:nvPr/>
        </p:nvSpPr>
        <p:spPr>
          <a:xfrm>
            <a:off x="4347396" y="5115390"/>
            <a:ext cx="614169" cy="614169"/>
          </a:xfrm>
          <a:custGeom>
            <a:avLst/>
            <a:gdLst/>
            <a:ahLst/>
            <a:cxnLst/>
            <a:rect l="l" t="t" r="r" b="b"/>
            <a:pathLst>
              <a:path w="921254" h="921254">
                <a:moveTo>
                  <a:pt x="0" y="0"/>
                </a:moveTo>
                <a:lnTo>
                  <a:pt x="921253" y="0"/>
                </a:lnTo>
                <a:lnTo>
                  <a:pt x="921253" y="921253"/>
                </a:lnTo>
                <a:lnTo>
                  <a:pt x="0" y="9212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2" name="Freeform 32"/>
          <p:cNvSpPr/>
          <p:nvPr/>
        </p:nvSpPr>
        <p:spPr>
          <a:xfrm>
            <a:off x="7493790" y="1946722"/>
            <a:ext cx="666173" cy="658679"/>
          </a:xfrm>
          <a:custGeom>
            <a:avLst/>
            <a:gdLst/>
            <a:ahLst/>
            <a:cxnLst/>
            <a:rect l="l" t="t" r="r" b="b"/>
            <a:pathLst>
              <a:path w="999260" h="988019">
                <a:moveTo>
                  <a:pt x="0" y="0"/>
                </a:moveTo>
                <a:lnTo>
                  <a:pt x="999260" y="0"/>
                </a:lnTo>
                <a:lnTo>
                  <a:pt x="999260" y="988019"/>
                </a:lnTo>
                <a:lnTo>
                  <a:pt x="0" y="9880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3" name="Freeform 33"/>
          <p:cNvSpPr/>
          <p:nvPr/>
        </p:nvSpPr>
        <p:spPr>
          <a:xfrm>
            <a:off x="7431022" y="5100729"/>
            <a:ext cx="806956" cy="641530"/>
          </a:xfrm>
          <a:custGeom>
            <a:avLst/>
            <a:gdLst/>
            <a:ahLst/>
            <a:cxnLst/>
            <a:rect l="l" t="t" r="r" b="b"/>
            <a:pathLst>
              <a:path w="1210434" h="962295">
                <a:moveTo>
                  <a:pt x="0" y="0"/>
                </a:moveTo>
                <a:lnTo>
                  <a:pt x="1210433" y="0"/>
                </a:lnTo>
                <a:lnTo>
                  <a:pt x="1210433" y="962295"/>
                </a:lnTo>
                <a:lnTo>
                  <a:pt x="0" y="9622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211219" y="833528"/>
            <a:ext cx="2885067" cy="2885067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9461086" y="2123632"/>
            <a:ext cx="2563134" cy="281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  <a:spcBef>
                <a:spcPct val="0"/>
              </a:spcBef>
            </a:pPr>
            <a:r>
              <a:rPr lang="pt-BR" sz="1733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Gestão de Riscos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372186" y="5076610"/>
            <a:ext cx="2563134" cy="58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  <a:spcBef>
                <a:spcPct val="0"/>
              </a:spcBef>
            </a:pPr>
            <a:r>
              <a:rPr lang="pt-BR" sz="1733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Monitoramento Contínuo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22342" y="4883661"/>
            <a:ext cx="2563134" cy="1204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  <a:spcBef>
                <a:spcPct val="0"/>
              </a:spcBef>
            </a:pPr>
            <a:r>
              <a:rPr lang="pt-BR" sz="1733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Definição e fortalecimento de instâncias de integridade 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2342" y="1653943"/>
            <a:ext cx="2563134" cy="1204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  <a:spcBef>
                <a:spcPct val="0"/>
              </a:spcBef>
            </a:pPr>
            <a:r>
              <a:rPr lang="pt-BR" sz="1733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Comprometimento e apoio da autoridade máxima do órgão ou entidade</a:t>
            </a:r>
          </a:p>
        </p:txBody>
      </p:sp>
      <p:sp>
        <p:nvSpPr>
          <p:cNvPr id="40" name="Freeform 40"/>
          <p:cNvSpPr/>
          <p:nvPr/>
        </p:nvSpPr>
        <p:spPr>
          <a:xfrm>
            <a:off x="10672971" y="112655"/>
            <a:ext cx="1351249" cy="636085"/>
          </a:xfrm>
          <a:custGeom>
            <a:avLst/>
            <a:gdLst/>
            <a:ahLst/>
            <a:cxnLst/>
            <a:rect l="l" t="t" r="r" b="b"/>
            <a:pathLst>
              <a:path w="2026874" h="954127">
                <a:moveTo>
                  <a:pt x="0" y="0"/>
                </a:moveTo>
                <a:lnTo>
                  <a:pt x="2026875" y="0"/>
                </a:lnTo>
                <a:lnTo>
                  <a:pt x="2026875" y="954127"/>
                </a:lnTo>
                <a:lnTo>
                  <a:pt x="0" y="95412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78" b="-462"/>
            </a:stretch>
          </a:blipFill>
        </p:spPr>
        <p:txBody>
          <a:bodyPr/>
          <a:lstStyle/>
          <a:p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1499710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981013" cy="6858000"/>
          </a:xfrm>
          <a:custGeom>
            <a:avLst/>
            <a:gdLst/>
            <a:ahLst/>
            <a:cxnLst/>
            <a:rect l="l" t="t" r="r" b="b"/>
            <a:pathLst>
              <a:path w="10471520" h="10287000">
                <a:moveTo>
                  <a:pt x="0" y="0"/>
                </a:moveTo>
                <a:lnTo>
                  <a:pt x="10471520" y="0"/>
                </a:lnTo>
                <a:lnTo>
                  <a:pt x="10471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3" name="Group 3"/>
          <p:cNvGrpSpPr/>
          <p:nvPr/>
        </p:nvGrpSpPr>
        <p:grpSpPr>
          <a:xfrm>
            <a:off x="6890513" y="0"/>
            <a:ext cx="5301487" cy="6858000"/>
            <a:chOff x="0" y="0"/>
            <a:chExt cx="2094415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94415" cy="2709333"/>
            </a:xfrm>
            <a:custGeom>
              <a:avLst/>
              <a:gdLst/>
              <a:ahLst/>
              <a:cxnLst/>
              <a:rect l="l" t="t" r="r" b="b"/>
              <a:pathLst>
                <a:path w="2094415" h="2709333">
                  <a:moveTo>
                    <a:pt x="0" y="0"/>
                  </a:moveTo>
                  <a:lnTo>
                    <a:pt x="2094415" y="0"/>
                  </a:lnTo>
                  <a:lnTo>
                    <a:pt x="209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094415" cy="27093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lang="pt-BR"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7290041" y="4807040"/>
            <a:ext cx="466099" cy="466099"/>
          </a:xfrm>
          <a:custGeom>
            <a:avLst/>
            <a:gdLst/>
            <a:ahLst/>
            <a:cxnLst/>
            <a:rect l="l" t="t" r="r" b="b"/>
            <a:pathLst>
              <a:path w="699149" h="699149">
                <a:moveTo>
                  <a:pt x="0" y="0"/>
                </a:moveTo>
                <a:lnTo>
                  <a:pt x="699149" y="0"/>
                </a:lnTo>
                <a:lnTo>
                  <a:pt x="699149" y="699149"/>
                </a:lnTo>
                <a:lnTo>
                  <a:pt x="0" y="699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7" name="Freeform 7"/>
          <p:cNvSpPr/>
          <p:nvPr/>
        </p:nvSpPr>
        <p:spPr>
          <a:xfrm>
            <a:off x="7314190" y="5941817"/>
            <a:ext cx="460767" cy="460767"/>
          </a:xfrm>
          <a:custGeom>
            <a:avLst/>
            <a:gdLst/>
            <a:ahLst/>
            <a:cxnLst/>
            <a:rect l="l" t="t" r="r" b="b"/>
            <a:pathLst>
              <a:path w="691150" h="691150">
                <a:moveTo>
                  <a:pt x="0" y="0"/>
                </a:moveTo>
                <a:lnTo>
                  <a:pt x="691150" y="0"/>
                </a:lnTo>
                <a:lnTo>
                  <a:pt x="691150" y="691150"/>
                </a:lnTo>
                <a:lnTo>
                  <a:pt x="0" y="691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8" name="Freeform 8"/>
          <p:cNvSpPr/>
          <p:nvPr/>
        </p:nvSpPr>
        <p:spPr>
          <a:xfrm>
            <a:off x="7314190" y="5362253"/>
            <a:ext cx="490450" cy="490450"/>
          </a:xfrm>
          <a:custGeom>
            <a:avLst/>
            <a:gdLst/>
            <a:ahLst/>
            <a:cxnLst/>
            <a:rect l="l" t="t" r="r" b="b"/>
            <a:pathLst>
              <a:path w="735675" h="735675">
                <a:moveTo>
                  <a:pt x="0" y="0"/>
                </a:moveTo>
                <a:lnTo>
                  <a:pt x="735675" y="0"/>
                </a:lnTo>
                <a:lnTo>
                  <a:pt x="735675" y="735675"/>
                </a:lnTo>
                <a:lnTo>
                  <a:pt x="0" y="7356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10" name="TextBox 10"/>
          <p:cNvSpPr txBox="1"/>
          <p:nvPr/>
        </p:nvSpPr>
        <p:spPr>
          <a:xfrm>
            <a:off x="7416800" y="4860897"/>
            <a:ext cx="4127914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pt-BR" sz="1666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paulo.rodrigues@cge.ce.gov.br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74435" y="6048375"/>
            <a:ext cx="1675965" cy="240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  <a:spcBef>
                <a:spcPct val="0"/>
              </a:spcBef>
            </a:pPr>
            <a:r>
              <a:rPr lang="pt-BR" sz="1666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CGE.CE.GOV.BR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90127" y="2207570"/>
            <a:ext cx="4658789" cy="472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88"/>
              </a:lnSpc>
              <a:spcBef>
                <a:spcPct val="0"/>
              </a:spcBef>
            </a:pPr>
            <a:r>
              <a:rPr lang="pt-BR" sz="1573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Paulo Mateus Barros Rodrigues</a:t>
            </a:r>
          </a:p>
          <a:p>
            <a:pPr algn="ctr">
              <a:lnSpc>
                <a:spcPts val="1888"/>
              </a:lnSpc>
              <a:spcBef>
                <a:spcPct val="0"/>
              </a:spcBef>
            </a:pPr>
            <a:r>
              <a:rPr lang="pt-BR" sz="1573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Orientador de Célula/Auditor de Controle Interno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874436" y="5457072"/>
            <a:ext cx="1015565" cy="240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  <a:spcBef>
                <a:spcPct val="0"/>
              </a:spcBef>
            </a:pPr>
            <a:r>
              <a:rPr lang="pt-BR" sz="1666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cgeceara</a:t>
            </a:r>
            <a:endParaRPr lang="pt-BR" sz="1666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A68B6-4358-43CE-3AE0-1ADC68F9D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B7E47B6-97D2-17F4-79BB-00800879C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4" y="0"/>
            <a:ext cx="12192834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B4A6AC55-5012-3FE1-E484-5D3F26652AFC}"/>
              </a:ext>
            </a:extLst>
          </p:cNvPr>
          <p:cNvSpPr/>
          <p:nvPr/>
        </p:nvSpPr>
        <p:spPr>
          <a:xfrm>
            <a:off x="9827173" y="199697"/>
            <a:ext cx="2259724" cy="1008993"/>
          </a:xfrm>
          <a:prstGeom prst="rect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DDB22DF-26A2-56BD-476F-656EDE05F736}"/>
              </a:ext>
            </a:extLst>
          </p:cNvPr>
          <p:cNvSpPr/>
          <p:nvPr/>
        </p:nvSpPr>
        <p:spPr>
          <a:xfrm>
            <a:off x="10788199" y="68108"/>
            <a:ext cx="1351249" cy="636085"/>
          </a:xfrm>
          <a:custGeom>
            <a:avLst/>
            <a:gdLst/>
            <a:ahLst/>
            <a:cxnLst/>
            <a:rect l="l" t="t" r="r" b="b"/>
            <a:pathLst>
              <a:path w="2026874" h="954127">
                <a:moveTo>
                  <a:pt x="0" y="0"/>
                </a:moveTo>
                <a:lnTo>
                  <a:pt x="2026875" y="0"/>
                </a:lnTo>
                <a:lnTo>
                  <a:pt x="2026875" y="954127"/>
                </a:lnTo>
                <a:lnTo>
                  <a:pt x="0" y="954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462"/>
            </a:stretch>
          </a:blipFill>
        </p:spPr>
        <p:txBody>
          <a:bodyPr/>
          <a:lstStyle/>
          <a:p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34531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369057"/>
            <a:ext cx="12192000" cy="488943"/>
          </a:xfrm>
          <a:custGeom>
            <a:avLst/>
            <a:gdLst/>
            <a:ahLst/>
            <a:cxnLst/>
            <a:rect l="l" t="t" r="r" b="b"/>
            <a:pathLst>
              <a:path w="18288000" h="733415">
                <a:moveTo>
                  <a:pt x="0" y="0"/>
                </a:moveTo>
                <a:lnTo>
                  <a:pt x="18288000" y="0"/>
                </a:lnTo>
                <a:lnTo>
                  <a:pt x="18288000" y="733415"/>
                </a:lnTo>
                <a:lnTo>
                  <a:pt x="0" y="733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2" t="-119" r="-877" b="-5076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/>
          <p:cNvSpPr/>
          <p:nvPr/>
        </p:nvSpPr>
        <p:spPr>
          <a:xfrm>
            <a:off x="3554000" y="1587189"/>
            <a:ext cx="8153286" cy="712946"/>
          </a:xfrm>
          <a:custGeom>
            <a:avLst/>
            <a:gdLst/>
            <a:ahLst/>
            <a:cxnLst/>
            <a:rect l="l" t="t" r="r" b="b"/>
            <a:pathLst>
              <a:path w="12229929" h="1069419">
                <a:moveTo>
                  <a:pt x="0" y="0"/>
                </a:moveTo>
                <a:lnTo>
                  <a:pt x="12229928" y="0"/>
                </a:lnTo>
                <a:lnTo>
                  <a:pt x="12229928" y="1069420"/>
                </a:lnTo>
                <a:lnTo>
                  <a:pt x="0" y="10694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Freeform 4"/>
          <p:cNvSpPr/>
          <p:nvPr/>
        </p:nvSpPr>
        <p:spPr>
          <a:xfrm>
            <a:off x="3554000" y="3864591"/>
            <a:ext cx="8153286" cy="1051306"/>
          </a:xfrm>
          <a:custGeom>
            <a:avLst/>
            <a:gdLst/>
            <a:ahLst/>
            <a:cxnLst/>
            <a:rect l="l" t="t" r="r" b="b"/>
            <a:pathLst>
              <a:path w="12229929" h="1576959">
                <a:moveTo>
                  <a:pt x="0" y="0"/>
                </a:moveTo>
                <a:lnTo>
                  <a:pt x="12229928" y="0"/>
                </a:lnTo>
                <a:lnTo>
                  <a:pt x="12229928" y="1576959"/>
                </a:lnTo>
                <a:lnTo>
                  <a:pt x="0" y="15769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5" name="Freeform 5"/>
          <p:cNvSpPr/>
          <p:nvPr/>
        </p:nvSpPr>
        <p:spPr>
          <a:xfrm>
            <a:off x="3554000" y="2488216"/>
            <a:ext cx="8153222" cy="1147191"/>
          </a:xfrm>
          <a:custGeom>
            <a:avLst/>
            <a:gdLst/>
            <a:ahLst/>
            <a:cxnLst/>
            <a:rect l="l" t="t" r="r" b="b"/>
            <a:pathLst>
              <a:path w="12229833" h="1720786">
                <a:moveTo>
                  <a:pt x="0" y="0"/>
                </a:moveTo>
                <a:lnTo>
                  <a:pt x="12229833" y="0"/>
                </a:lnTo>
                <a:lnTo>
                  <a:pt x="12229833" y="1720786"/>
                </a:lnTo>
                <a:lnTo>
                  <a:pt x="0" y="1720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6" name="Freeform 6"/>
          <p:cNvSpPr/>
          <p:nvPr/>
        </p:nvSpPr>
        <p:spPr>
          <a:xfrm>
            <a:off x="247942" y="3175851"/>
            <a:ext cx="2990850" cy="1390650"/>
          </a:xfrm>
          <a:custGeom>
            <a:avLst/>
            <a:gdLst/>
            <a:ahLst/>
            <a:cxnLst/>
            <a:rect l="l" t="t" r="r" b="b"/>
            <a:pathLst>
              <a:path w="4486275" h="2085975">
                <a:moveTo>
                  <a:pt x="0" y="0"/>
                </a:moveTo>
                <a:lnTo>
                  <a:pt x="4486275" y="0"/>
                </a:lnTo>
                <a:lnTo>
                  <a:pt x="4486275" y="2085975"/>
                </a:lnTo>
                <a:lnTo>
                  <a:pt x="0" y="20859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800" t="-13485" r="-7267" b="-39482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7" name="Freeform 7"/>
          <p:cNvSpPr/>
          <p:nvPr/>
        </p:nvSpPr>
        <p:spPr>
          <a:xfrm>
            <a:off x="10289210" y="4918253"/>
            <a:ext cx="1416647" cy="1404563"/>
          </a:xfrm>
          <a:custGeom>
            <a:avLst/>
            <a:gdLst/>
            <a:ahLst/>
            <a:cxnLst/>
            <a:rect l="l" t="t" r="r" b="b"/>
            <a:pathLst>
              <a:path w="2124970" h="2106844">
                <a:moveTo>
                  <a:pt x="0" y="0"/>
                </a:moveTo>
                <a:lnTo>
                  <a:pt x="2124970" y="0"/>
                </a:lnTo>
                <a:lnTo>
                  <a:pt x="2124970" y="2106844"/>
                </a:lnTo>
                <a:lnTo>
                  <a:pt x="0" y="21068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8" name="TextBox 8"/>
          <p:cNvSpPr txBox="1"/>
          <p:nvPr/>
        </p:nvSpPr>
        <p:spPr>
          <a:xfrm>
            <a:off x="414040" y="299536"/>
            <a:ext cx="2490394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pt-BR" sz="3200" b="1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DEFINIÇÕES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1344" y="1752029"/>
            <a:ext cx="7251811" cy="293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pt-BR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EFEITO DA INCERTEZA NOS OBJETIVOS </a:t>
            </a:r>
            <a:r>
              <a:rPr lang="pt-BR" b="1">
                <a:solidFill>
                  <a:srgbClr val="ED7D31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(NORMA ISO 31000)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83997" y="2764441"/>
            <a:ext cx="7890694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9"/>
              </a:lnSpc>
            </a:pPr>
            <a:r>
              <a:rPr lang="pt-BR" sz="1679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EVENTO FUTURO E INCERTO QUE, CASO OCORRA, PODE IMPACTAR NEGATIVAMENTE O ALCANCE DOS OBJETIVOS DA ORGANIZAÇÃO</a:t>
            </a:r>
            <a:r>
              <a:rPr lang="pt-BR" sz="1679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pt-BR" sz="1679" b="1">
                <a:solidFill>
                  <a:srgbClr val="ED7D31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(COSO II)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91344" y="4000697"/>
            <a:ext cx="7779595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12"/>
              </a:lnSpc>
            </a:pPr>
            <a:r>
              <a:rPr lang="pt-BR" sz="1601" b="1" spc="2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POSSIBILIDADE DE OCORRÊNCIA DE UM EVENTO QUE TENHA IMPACTO NO ATINGIMENTO DOS OBJETIVOS DA ORGANIZAÇÃO </a:t>
            </a:r>
            <a:r>
              <a:rPr lang="pt-BR" sz="1601" b="1" spc="25">
                <a:solidFill>
                  <a:srgbClr val="ED7D31"/>
                </a:solidFill>
                <a:latin typeface="Arial Bold"/>
                <a:ea typeface="Arial Bold"/>
                <a:cs typeface="Arial Bold"/>
                <a:sym typeface="Arial Bold"/>
              </a:rPr>
              <a:t>(Decreto Estadual nº 33.805/2020)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3354" y="2061915"/>
            <a:ext cx="1754765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9"/>
              </a:lnSpc>
            </a:pPr>
            <a:r>
              <a:rPr lang="pt-BR" sz="3648" b="1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 que é </a:t>
            </a:r>
            <a:r>
              <a:rPr lang="pt-BR" sz="3648" b="1">
                <a:solidFill>
                  <a:srgbClr val="E46C0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risco</a:t>
            </a:r>
            <a:r>
              <a:rPr lang="pt-BR" sz="3648" b="1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?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714535" y="49826"/>
            <a:ext cx="1351249" cy="636085"/>
          </a:xfrm>
          <a:custGeom>
            <a:avLst/>
            <a:gdLst/>
            <a:ahLst/>
            <a:cxnLst/>
            <a:rect l="l" t="t" r="r" b="b"/>
            <a:pathLst>
              <a:path w="2026874" h="954127">
                <a:moveTo>
                  <a:pt x="0" y="0"/>
                </a:moveTo>
                <a:lnTo>
                  <a:pt x="2026875" y="0"/>
                </a:lnTo>
                <a:lnTo>
                  <a:pt x="2026875" y="954127"/>
                </a:lnTo>
                <a:lnTo>
                  <a:pt x="0" y="95412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78" b="-462"/>
            </a:stretch>
          </a:blipFill>
        </p:spPr>
        <p:txBody>
          <a:bodyPr/>
          <a:lstStyle/>
          <a:p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123906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369057"/>
            <a:ext cx="12192000" cy="488943"/>
          </a:xfrm>
          <a:custGeom>
            <a:avLst/>
            <a:gdLst/>
            <a:ahLst/>
            <a:cxnLst/>
            <a:rect l="l" t="t" r="r" b="b"/>
            <a:pathLst>
              <a:path w="18288000" h="733415">
                <a:moveTo>
                  <a:pt x="0" y="0"/>
                </a:moveTo>
                <a:lnTo>
                  <a:pt x="18288000" y="0"/>
                </a:lnTo>
                <a:lnTo>
                  <a:pt x="18288000" y="733415"/>
                </a:lnTo>
                <a:lnTo>
                  <a:pt x="0" y="733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92" t="-119" r="-877" b="-5076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/>
          <p:cNvSpPr/>
          <p:nvPr/>
        </p:nvSpPr>
        <p:spPr>
          <a:xfrm>
            <a:off x="2317210" y="1476375"/>
            <a:ext cx="2089150" cy="1955800"/>
          </a:xfrm>
          <a:custGeom>
            <a:avLst/>
            <a:gdLst/>
            <a:ahLst/>
            <a:cxnLst/>
            <a:rect l="l" t="t" r="r" b="b"/>
            <a:pathLst>
              <a:path w="3133725" h="2933700">
                <a:moveTo>
                  <a:pt x="0" y="0"/>
                </a:moveTo>
                <a:lnTo>
                  <a:pt x="3133725" y="0"/>
                </a:lnTo>
                <a:lnTo>
                  <a:pt x="3133725" y="2933700"/>
                </a:lnTo>
                <a:lnTo>
                  <a:pt x="0" y="2933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Freeform 4"/>
          <p:cNvSpPr/>
          <p:nvPr/>
        </p:nvSpPr>
        <p:spPr>
          <a:xfrm>
            <a:off x="7671784" y="1451889"/>
            <a:ext cx="1943100" cy="2057400"/>
          </a:xfrm>
          <a:custGeom>
            <a:avLst/>
            <a:gdLst/>
            <a:ahLst/>
            <a:cxnLst/>
            <a:rect l="l" t="t" r="r" b="b"/>
            <a:pathLst>
              <a:path w="2914650" h="3086100">
                <a:moveTo>
                  <a:pt x="0" y="0"/>
                </a:moveTo>
                <a:lnTo>
                  <a:pt x="2914650" y="0"/>
                </a:lnTo>
                <a:lnTo>
                  <a:pt x="291465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5" name="Freeform 5"/>
          <p:cNvSpPr/>
          <p:nvPr/>
        </p:nvSpPr>
        <p:spPr>
          <a:xfrm>
            <a:off x="1562805" y="3723221"/>
            <a:ext cx="3826719" cy="1129385"/>
          </a:xfrm>
          <a:custGeom>
            <a:avLst/>
            <a:gdLst/>
            <a:ahLst/>
            <a:cxnLst/>
            <a:rect l="l" t="t" r="r" b="b"/>
            <a:pathLst>
              <a:path w="5740079" h="1694078">
                <a:moveTo>
                  <a:pt x="0" y="0"/>
                </a:moveTo>
                <a:lnTo>
                  <a:pt x="5740080" y="0"/>
                </a:lnTo>
                <a:lnTo>
                  <a:pt x="5740080" y="1694079"/>
                </a:lnTo>
                <a:lnTo>
                  <a:pt x="0" y="16940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6" name="Freeform 6"/>
          <p:cNvSpPr/>
          <p:nvPr/>
        </p:nvSpPr>
        <p:spPr>
          <a:xfrm>
            <a:off x="6524791" y="3714604"/>
            <a:ext cx="3826719" cy="1129385"/>
          </a:xfrm>
          <a:custGeom>
            <a:avLst/>
            <a:gdLst/>
            <a:ahLst/>
            <a:cxnLst/>
            <a:rect l="l" t="t" r="r" b="b"/>
            <a:pathLst>
              <a:path w="5740079" h="1694078">
                <a:moveTo>
                  <a:pt x="0" y="0"/>
                </a:moveTo>
                <a:lnTo>
                  <a:pt x="5740079" y="0"/>
                </a:lnTo>
                <a:lnTo>
                  <a:pt x="5740079" y="1694078"/>
                </a:lnTo>
                <a:lnTo>
                  <a:pt x="0" y="16940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7" name="TextBox 7"/>
          <p:cNvSpPr txBox="1"/>
          <p:nvPr/>
        </p:nvSpPr>
        <p:spPr>
          <a:xfrm>
            <a:off x="2393429" y="4107098"/>
            <a:ext cx="2584971" cy="292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pt-BR" sz="1799" b="1">
                <a:solidFill>
                  <a:srgbClr val="E46C0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RISCO</a:t>
            </a:r>
            <a:r>
              <a:rPr lang="pt-BR" sz="1799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= INCERTEZA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7697" y="157829"/>
            <a:ext cx="6685559" cy="9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pt-BR" sz="2800" b="1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DIFERENÇA ENTRE RISCO E PROBLEMA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6343" y="5965298"/>
            <a:ext cx="2483027" cy="233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pt-BR" sz="14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Fonte: Adaptado SCGE PE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37822" y="5205171"/>
            <a:ext cx="718730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pt-BR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“Um </a:t>
            </a:r>
            <a:r>
              <a:rPr lang="pt-BR" sz="2000" b="1">
                <a:solidFill>
                  <a:srgbClr val="E46C0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RISCO</a:t>
            </a:r>
            <a:r>
              <a:rPr lang="pt-BR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, quando se concretiza, torna-se um </a:t>
            </a:r>
            <a:r>
              <a:rPr lang="pt-BR" sz="2000" b="1">
                <a:solidFill>
                  <a:srgbClr val="FF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PROBLEMA</a:t>
            </a:r>
            <a:r>
              <a:rPr lang="pt-BR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”.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46763" y="3784238"/>
            <a:ext cx="323056" cy="72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pt-BR" sz="4400" b="1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x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77392" y="4096900"/>
            <a:ext cx="2728608" cy="293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pt-BR" b="1" spc="16">
                <a:solidFill>
                  <a:srgbClr val="FF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PROBLEMA</a:t>
            </a:r>
            <a:r>
              <a:rPr lang="pt-BR" b="1" spc="16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= CERTEZA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750749" y="65471"/>
            <a:ext cx="1351249" cy="636085"/>
          </a:xfrm>
          <a:custGeom>
            <a:avLst/>
            <a:gdLst/>
            <a:ahLst/>
            <a:cxnLst/>
            <a:rect l="l" t="t" r="r" b="b"/>
            <a:pathLst>
              <a:path w="2026874" h="954127">
                <a:moveTo>
                  <a:pt x="0" y="0"/>
                </a:moveTo>
                <a:lnTo>
                  <a:pt x="2026875" y="0"/>
                </a:lnTo>
                <a:lnTo>
                  <a:pt x="2026875" y="954127"/>
                </a:lnTo>
                <a:lnTo>
                  <a:pt x="0" y="9541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78" b="-462"/>
            </a:stretch>
          </a:blipFill>
        </p:spPr>
        <p:txBody>
          <a:bodyPr/>
          <a:lstStyle/>
          <a:p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164690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857" y="6369056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3" name="Group 3"/>
          <p:cNvGrpSpPr/>
          <p:nvPr/>
        </p:nvGrpSpPr>
        <p:grpSpPr>
          <a:xfrm>
            <a:off x="558736" y="1201362"/>
            <a:ext cx="5413873" cy="4912591"/>
            <a:chOff x="0" y="0"/>
            <a:chExt cx="895738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95738" cy="812800"/>
            </a:xfrm>
            <a:custGeom>
              <a:avLst/>
              <a:gdLst/>
              <a:ahLst/>
              <a:cxnLst/>
              <a:rect l="l" t="t" r="r" b="b"/>
              <a:pathLst>
                <a:path w="895738" h="812800">
                  <a:moveTo>
                    <a:pt x="447869" y="0"/>
                  </a:moveTo>
                  <a:cubicBezTo>
                    <a:pt x="200518" y="0"/>
                    <a:pt x="0" y="181951"/>
                    <a:pt x="0" y="406400"/>
                  </a:cubicBezTo>
                  <a:cubicBezTo>
                    <a:pt x="0" y="630849"/>
                    <a:pt x="200518" y="812800"/>
                    <a:pt x="447869" y="812800"/>
                  </a:cubicBezTo>
                  <a:cubicBezTo>
                    <a:pt x="695220" y="812800"/>
                    <a:pt x="895738" y="630849"/>
                    <a:pt x="895738" y="406400"/>
                  </a:cubicBezTo>
                  <a:cubicBezTo>
                    <a:pt x="895738" y="181951"/>
                    <a:pt x="695220" y="0"/>
                    <a:pt x="447869" y="0"/>
                  </a:cubicBezTo>
                  <a:close/>
                </a:path>
              </a:pathLst>
            </a:custGeom>
            <a:solidFill>
              <a:srgbClr val="13538A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3975" y="76200"/>
              <a:ext cx="727787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51730" y="2323397"/>
            <a:ext cx="3790557" cy="379055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8C44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972610" y="1201362"/>
            <a:ext cx="6148385" cy="1576821"/>
            <a:chOff x="0" y="0"/>
            <a:chExt cx="2428992" cy="6229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28992" cy="622941"/>
            </a:xfrm>
            <a:custGeom>
              <a:avLst/>
              <a:gdLst/>
              <a:ahLst/>
              <a:cxnLst/>
              <a:rect l="l" t="t" r="r" b="b"/>
              <a:pathLst>
                <a:path w="2428992" h="622941">
                  <a:moveTo>
                    <a:pt x="42812" y="0"/>
                  </a:moveTo>
                  <a:lnTo>
                    <a:pt x="2386180" y="0"/>
                  </a:lnTo>
                  <a:cubicBezTo>
                    <a:pt x="2409824" y="0"/>
                    <a:pt x="2428992" y="19168"/>
                    <a:pt x="2428992" y="42812"/>
                  </a:cubicBezTo>
                  <a:lnTo>
                    <a:pt x="2428992" y="580129"/>
                  </a:lnTo>
                  <a:cubicBezTo>
                    <a:pt x="2428992" y="603774"/>
                    <a:pt x="2409824" y="622941"/>
                    <a:pt x="2386180" y="622941"/>
                  </a:cubicBezTo>
                  <a:lnTo>
                    <a:pt x="42812" y="622941"/>
                  </a:lnTo>
                  <a:cubicBezTo>
                    <a:pt x="19168" y="622941"/>
                    <a:pt x="0" y="603774"/>
                    <a:pt x="0" y="580129"/>
                  </a:cubicBezTo>
                  <a:lnTo>
                    <a:pt x="0" y="42812"/>
                  </a:lnTo>
                  <a:cubicBezTo>
                    <a:pt x="0" y="19168"/>
                    <a:pt x="19168" y="0"/>
                    <a:pt x="42812" y="0"/>
                  </a:cubicBezTo>
                  <a:close/>
                </a:path>
              </a:pathLst>
            </a:custGeom>
            <a:solidFill>
              <a:srgbClr val="2F5597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2428992" cy="62294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25518" y="276355"/>
            <a:ext cx="7203905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b="1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DEFINIÇÕES</a:t>
            </a:r>
          </a:p>
          <a:p>
            <a:pPr>
              <a:lnSpc>
                <a:spcPts val="2400"/>
              </a:lnSpc>
            </a:pPr>
            <a:r>
              <a:rPr lang="en-US" sz="2000" b="1" i="1">
                <a:solidFill>
                  <a:srgbClr val="2D704F"/>
                </a:solidFill>
                <a:latin typeface="Open Sans 1 Bold Italics"/>
                <a:ea typeface="Open Sans 1 Bold Italics"/>
                <a:cs typeface="Open Sans 1 Bold Italics"/>
                <a:sym typeface="Open Sans 1 Bold Italics"/>
              </a:rPr>
              <a:t>Gestão Risco x Gerenciamento de Risco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5517" y="6221903"/>
            <a:ext cx="11524067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Fonte: Política de Gestão de Risco do Poder Executivo Estadual e adptação CGU disponível em: https://www.gov.br/cgu/pt-br/centrais-de-conteudo/campanhas/integridade-publica/riscos-para-integridade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9394" y="1699206"/>
            <a:ext cx="4532558" cy="54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9"/>
              </a:lnSpc>
            </a:pPr>
            <a:r>
              <a:rPr lang="en-US" sz="1799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GESTÃO DE RISCO</a:t>
            </a:r>
          </a:p>
          <a:p>
            <a:pPr algn="ctr">
              <a:lnSpc>
                <a:spcPts val="2159"/>
              </a:lnSpc>
              <a:spcBef>
                <a:spcPct val="0"/>
              </a:spcBef>
            </a:pPr>
            <a:endParaRPr lang="en-US" sz="1799" b="1">
              <a:solidFill>
                <a:srgbClr val="FFFFFF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67336" y="3743198"/>
            <a:ext cx="5759344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599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GERENCIAMENTO DE RISCO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082326" y="1294376"/>
            <a:ext cx="5928952" cy="151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en-US" sz="1399" b="1">
                <a:solidFill>
                  <a:srgbClr val="FDFDF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Gestão de Risco: </a:t>
            </a:r>
            <a:r>
              <a:rPr lang="en-US" sz="1399">
                <a:solidFill>
                  <a:srgbClr val="FDFDFD"/>
                </a:solidFill>
                <a:latin typeface="Open Sans 1"/>
                <a:ea typeface="Open Sans 1"/>
                <a:cs typeface="Open Sans 1"/>
                <a:sym typeface="Open Sans 1"/>
              </a:rPr>
              <a:t>conjunto de </a:t>
            </a:r>
            <a:r>
              <a:rPr lang="en-US" sz="1399" b="1">
                <a:solidFill>
                  <a:srgbClr val="FDFDF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ações coordenadas e direcionadas </a:t>
            </a:r>
            <a:r>
              <a:rPr lang="en-US" sz="1399">
                <a:solidFill>
                  <a:srgbClr val="FDFDFD"/>
                </a:solidFill>
                <a:latin typeface="Open Sans 1"/>
                <a:ea typeface="Open Sans 1"/>
                <a:cs typeface="Open Sans 1"/>
                <a:sym typeface="Open Sans 1"/>
              </a:rPr>
              <a:t>ao </a:t>
            </a:r>
            <a:r>
              <a:rPr lang="en-US" sz="1399" b="1">
                <a:solidFill>
                  <a:srgbClr val="FDFDF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desenvolvimento, disseminação e implementação de metodologias </a:t>
            </a:r>
            <a:r>
              <a:rPr lang="en-US" sz="1399">
                <a:solidFill>
                  <a:srgbClr val="FDFDFD"/>
                </a:solidFill>
                <a:latin typeface="Open Sans 1"/>
                <a:ea typeface="Open Sans 1"/>
                <a:cs typeface="Open Sans 1"/>
                <a:sym typeface="Open Sans 1"/>
              </a:rPr>
              <a:t>de gerenciamento de riscos institucionais, objetivando apoiar a </a:t>
            </a:r>
            <a:r>
              <a:rPr lang="en-US" sz="1399" b="1">
                <a:solidFill>
                  <a:srgbClr val="FDFDF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melhoria contínua de processos de trabalho</a:t>
            </a:r>
            <a:r>
              <a:rPr lang="en-US" sz="1399">
                <a:solidFill>
                  <a:srgbClr val="FDFDFD"/>
                </a:solidFill>
                <a:latin typeface="Open Sans 1"/>
                <a:ea typeface="Open Sans 1"/>
                <a:cs typeface="Open Sans 1"/>
                <a:sym typeface="Open Sans 1"/>
              </a:rPr>
              <a:t>, de projetos e da </a:t>
            </a:r>
            <a:r>
              <a:rPr lang="en-US" sz="1399" b="1">
                <a:solidFill>
                  <a:srgbClr val="FDFDF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eficácia na alocação e utilização dos recursos disponíveis</a:t>
            </a:r>
            <a:r>
              <a:rPr lang="en-US" sz="1399">
                <a:solidFill>
                  <a:srgbClr val="FDFDFD"/>
                </a:solidFill>
                <a:latin typeface="Open Sans 1"/>
                <a:ea typeface="Open Sans 1"/>
                <a:cs typeface="Open Sans 1"/>
                <a:sym typeface="Open Sans 1"/>
              </a:rPr>
              <a:t>, contribuindo para o </a:t>
            </a:r>
            <a:r>
              <a:rPr lang="en-US" sz="1399" b="1">
                <a:solidFill>
                  <a:srgbClr val="FDFDF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cumprimento dos objetivos da organização;</a:t>
            </a:r>
          </a:p>
          <a:p>
            <a:pPr>
              <a:lnSpc>
                <a:spcPts val="1679"/>
              </a:lnSpc>
            </a:pPr>
            <a:endParaRPr lang="en-US" sz="1399" b="1">
              <a:solidFill>
                <a:srgbClr val="FDFDFD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6114619" y="4030015"/>
            <a:ext cx="6077381" cy="1283877"/>
            <a:chOff x="0" y="0"/>
            <a:chExt cx="2400940" cy="50721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400940" cy="507211"/>
            </a:xfrm>
            <a:custGeom>
              <a:avLst/>
              <a:gdLst/>
              <a:ahLst/>
              <a:cxnLst/>
              <a:rect l="l" t="t" r="r" b="b"/>
              <a:pathLst>
                <a:path w="2400940" h="507211">
                  <a:moveTo>
                    <a:pt x="43312" y="0"/>
                  </a:moveTo>
                  <a:lnTo>
                    <a:pt x="2357628" y="0"/>
                  </a:lnTo>
                  <a:cubicBezTo>
                    <a:pt x="2381549" y="0"/>
                    <a:pt x="2400940" y="19392"/>
                    <a:pt x="2400940" y="43312"/>
                  </a:cubicBezTo>
                  <a:lnTo>
                    <a:pt x="2400940" y="463898"/>
                  </a:lnTo>
                  <a:cubicBezTo>
                    <a:pt x="2400940" y="487819"/>
                    <a:pt x="2381549" y="507211"/>
                    <a:pt x="2357628" y="507211"/>
                  </a:cubicBezTo>
                  <a:lnTo>
                    <a:pt x="43312" y="507211"/>
                  </a:lnTo>
                  <a:cubicBezTo>
                    <a:pt x="19392" y="507211"/>
                    <a:pt x="0" y="487819"/>
                    <a:pt x="0" y="463898"/>
                  </a:cubicBezTo>
                  <a:lnTo>
                    <a:pt x="0" y="43312"/>
                  </a:lnTo>
                  <a:cubicBezTo>
                    <a:pt x="0" y="19392"/>
                    <a:pt x="19392" y="0"/>
                    <a:pt x="43312" y="0"/>
                  </a:cubicBezTo>
                  <a:close/>
                </a:path>
              </a:pathLst>
            </a:custGeom>
            <a:solidFill>
              <a:srgbClr val="008C44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2400940" cy="5072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179648" y="4112750"/>
            <a:ext cx="5831630" cy="1370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60"/>
              </a:lnSpc>
            </a:pPr>
            <a:r>
              <a:rPr lang="en-US" sz="1467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Gerenciamento</a:t>
            </a:r>
            <a:r>
              <a:rPr lang="en-US" sz="1467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Risco: </a:t>
            </a:r>
            <a:r>
              <a:rPr lang="en-US" sz="1467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processo</a:t>
            </a:r>
            <a:r>
              <a:rPr lang="en-US" sz="1467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1467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contínuo</a:t>
            </a:r>
            <a:r>
              <a:rPr lang="en-US" sz="1467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1467" dirty="0" err="1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que</a:t>
            </a:r>
            <a:r>
              <a:rPr lang="en-US" sz="1467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467" dirty="0" err="1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consiste</a:t>
            </a:r>
            <a:r>
              <a:rPr lang="en-US" sz="1467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 no </a:t>
            </a:r>
            <a:r>
              <a:rPr lang="en-US" sz="1467" dirty="0" err="1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desenvolvimento</a:t>
            </a:r>
            <a:r>
              <a:rPr lang="en-US" sz="1467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 de um conjunto de </a:t>
            </a:r>
            <a:r>
              <a:rPr lang="en-US" sz="1467" dirty="0" err="1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ações</a:t>
            </a:r>
            <a:r>
              <a:rPr lang="en-US" sz="1467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467" dirty="0" err="1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destinadas</a:t>
            </a:r>
            <a:r>
              <a:rPr lang="en-US" sz="1467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467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 </a:t>
            </a:r>
            <a:r>
              <a:rPr lang="en-US" sz="1467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identificar</a:t>
            </a:r>
            <a:r>
              <a:rPr lang="en-US" sz="1467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, </a:t>
            </a:r>
            <a:r>
              <a:rPr lang="en-US" sz="1467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analisar</a:t>
            </a:r>
            <a:r>
              <a:rPr lang="en-US" sz="1467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, </a:t>
            </a:r>
            <a:r>
              <a:rPr lang="en-US" sz="1467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avaliar</a:t>
            </a:r>
            <a:r>
              <a:rPr lang="en-US" sz="1467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, </a:t>
            </a:r>
            <a:r>
              <a:rPr lang="en-US" sz="1467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priorizar</a:t>
            </a:r>
            <a:r>
              <a:rPr lang="en-US" sz="1467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, </a:t>
            </a:r>
            <a:r>
              <a:rPr lang="en-US" sz="1467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tratar</a:t>
            </a:r>
            <a:r>
              <a:rPr lang="en-US" sz="1467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e </a:t>
            </a:r>
            <a:r>
              <a:rPr lang="en-US" sz="1467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monitorar</a:t>
            </a:r>
            <a:r>
              <a:rPr lang="en-US" sz="1467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1467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eventos</a:t>
            </a:r>
            <a:r>
              <a:rPr lang="en-US" sz="1467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1467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capazes</a:t>
            </a:r>
            <a:r>
              <a:rPr lang="en-US" sz="1467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1467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de </a:t>
            </a:r>
            <a:r>
              <a:rPr lang="en-US" sz="1467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afetar</a:t>
            </a:r>
            <a:r>
              <a:rPr lang="en-US" sz="1467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1467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os</a:t>
            </a:r>
            <a:r>
              <a:rPr lang="en-US" sz="1467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1467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objetivos</a:t>
            </a:r>
            <a:r>
              <a:rPr lang="en-US" sz="1467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, </a:t>
            </a:r>
            <a:r>
              <a:rPr lang="en-US" sz="1467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processos</a:t>
            </a:r>
            <a:r>
              <a:rPr lang="en-US" sz="1467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</a:t>
            </a:r>
            <a:r>
              <a:rPr lang="en-US" sz="1467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trabalho</a:t>
            </a:r>
            <a:r>
              <a:rPr lang="en-US" sz="1467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e </a:t>
            </a:r>
            <a:r>
              <a:rPr lang="en-US" sz="1467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projetos</a:t>
            </a:r>
            <a:r>
              <a:rPr lang="en-US" sz="1467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da </a:t>
            </a:r>
            <a:r>
              <a:rPr lang="en-US" sz="1467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organização</a:t>
            </a:r>
            <a:r>
              <a:rPr lang="en-US" sz="1467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;</a:t>
            </a:r>
          </a:p>
          <a:p>
            <a:pPr>
              <a:lnSpc>
                <a:spcPts val="1840"/>
              </a:lnSpc>
            </a:pPr>
            <a:endParaRPr lang="en-US" sz="1467" b="1" dirty="0">
              <a:solidFill>
                <a:srgbClr val="FFFFFF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10769746" y="60283"/>
            <a:ext cx="1351249" cy="636085"/>
          </a:xfrm>
          <a:custGeom>
            <a:avLst/>
            <a:gdLst/>
            <a:ahLst/>
            <a:cxnLst/>
            <a:rect l="l" t="t" r="r" b="b"/>
            <a:pathLst>
              <a:path w="2026874" h="954127">
                <a:moveTo>
                  <a:pt x="0" y="0"/>
                </a:moveTo>
                <a:lnTo>
                  <a:pt x="2026875" y="0"/>
                </a:lnTo>
                <a:lnTo>
                  <a:pt x="2026875" y="954127"/>
                </a:lnTo>
                <a:lnTo>
                  <a:pt x="0" y="9541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8" b="-462"/>
            </a:stretch>
          </a:blipFill>
        </p:spPr>
        <p:txBody>
          <a:bodyPr/>
          <a:lstStyle/>
          <a:p>
            <a:endParaRPr lang="pt-BR"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857" y="6391250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0">
                <a:moveTo>
                  <a:pt x="0" y="0"/>
                </a:moveTo>
                <a:lnTo>
                  <a:pt x="18614572" y="0"/>
                </a:lnTo>
                <a:lnTo>
                  <a:pt x="18614572" y="765911"/>
                </a:lnTo>
                <a:lnTo>
                  <a:pt x="0" y="765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3" name="Group 3"/>
          <p:cNvGrpSpPr/>
          <p:nvPr/>
        </p:nvGrpSpPr>
        <p:grpSpPr>
          <a:xfrm>
            <a:off x="6512489" y="2237799"/>
            <a:ext cx="5122212" cy="600880"/>
            <a:chOff x="0" y="0"/>
            <a:chExt cx="2023590" cy="2373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3590" cy="237385"/>
            </a:xfrm>
            <a:custGeom>
              <a:avLst/>
              <a:gdLst/>
              <a:ahLst/>
              <a:cxnLst/>
              <a:rect l="l" t="t" r="r" b="b"/>
              <a:pathLst>
                <a:path w="2023590" h="237385">
                  <a:moveTo>
                    <a:pt x="22168" y="0"/>
                  </a:moveTo>
                  <a:lnTo>
                    <a:pt x="2001422" y="0"/>
                  </a:lnTo>
                  <a:cubicBezTo>
                    <a:pt x="2007302" y="0"/>
                    <a:pt x="2012940" y="2336"/>
                    <a:pt x="2017097" y="6493"/>
                  </a:cubicBezTo>
                  <a:cubicBezTo>
                    <a:pt x="2021255" y="10650"/>
                    <a:pt x="2023590" y="16289"/>
                    <a:pt x="2023590" y="22168"/>
                  </a:cubicBezTo>
                  <a:lnTo>
                    <a:pt x="2023590" y="215217"/>
                  </a:lnTo>
                  <a:cubicBezTo>
                    <a:pt x="2023590" y="221096"/>
                    <a:pt x="2021255" y="226735"/>
                    <a:pt x="2017097" y="230892"/>
                  </a:cubicBezTo>
                  <a:cubicBezTo>
                    <a:pt x="2012940" y="235049"/>
                    <a:pt x="2007302" y="237385"/>
                    <a:pt x="2001422" y="237385"/>
                  </a:cubicBezTo>
                  <a:lnTo>
                    <a:pt x="22168" y="237385"/>
                  </a:lnTo>
                  <a:cubicBezTo>
                    <a:pt x="16289" y="237385"/>
                    <a:pt x="10650" y="235049"/>
                    <a:pt x="6493" y="230892"/>
                  </a:cubicBezTo>
                  <a:cubicBezTo>
                    <a:pt x="2336" y="226735"/>
                    <a:pt x="0" y="221096"/>
                    <a:pt x="0" y="215217"/>
                  </a:cubicBezTo>
                  <a:lnTo>
                    <a:pt x="0" y="22168"/>
                  </a:lnTo>
                  <a:cubicBezTo>
                    <a:pt x="0" y="16289"/>
                    <a:pt x="2336" y="10650"/>
                    <a:pt x="6493" y="6493"/>
                  </a:cubicBezTo>
                  <a:cubicBezTo>
                    <a:pt x="10650" y="2336"/>
                    <a:pt x="16289" y="0"/>
                    <a:pt x="2216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E46C0A"/>
              </a:solidFill>
              <a:prstDash val="solid"/>
              <a:round/>
            </a:ln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023590" cy="2373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lang="pt-BR"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604573" y="2258840"/>
            <a:ext cx="5030128" cy="264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pt-BR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Reduz a incidência de surpresas e incertezas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512489" y="3873194"/>
            <a:ext cx="5122212" cy="600880"/>
            <a:chOff x="0" y="0"/>
            <a:chExt cx="2023590" cy="2373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23590" cy="237385"/>
            </a:xfrm>
            <a:custGeom>
              <a:avLst/>
              <a:gdLst/>
              <a:ahLst/>
              <a:cxnLst/>
              <a:rect l="l" t="t" r="r" b="b"/>
              <a:pathLst>
                <a:path w="2023590" h="237385">
                  <a:moveTo>
                    <a:pt x="22168" y="0"/>
                  </a:moveTo>
                  <a:lnTo>
                    <a:pt x="2001422" y="0"/>
                  </a:lnTo>
                  <a:cubicBezTo>
                    <a:pt x="2007302" y="0"/>
                    <a:pt x="2012940" y="2336"/>
                    <a:pt x="2017097" y="6493"/>
                  </a:cubicBezTo>
                  <a:cubicBezTo>
                    <a:pt x="2021255" y="10650"/>
                    <a:pt x="2023590" y="16289"/>
                    <a:pt x="2023590" y="22168"/>
                  </a:cubicBezTo>
                  <a:lnTo>
                    <a:pt x="2023590" y="215217"/>
                  </a:lnTo>
                  <a:cubicBezTo>
                    <a:pt x="2023590" y="221096"/>
                    <a:pt x="2021255" y="226735"/>
                    <a:pt x="2017097" y="230892"/>
                  </a:cubicBezTo>
                  <a:cubicBezTo>
                    <a:pt x="2012940" y="235049"/>
                    <a:pt x="2007302" y="237385"/>
                    <a:pt x="2001422" y="237385"/>
                  </a:cubicBezTo>
                  <a:lnTo>
                    <a:pt x="22168" y="237385"/>
                  </a:lnTo>
                  <a:cubicBezTo>
                    <a:pt x="16289" y="237385"/>
                    <a:pt x="10650" y="235049"/>
                    <a:pt x="6493" y="230892"/>
                  </a:cubicBezTo>
                  <a:cubicBezTo>
                    <a:pt x="2336" y="226735"/>
                    <a:pt x="0" y="221096"/>
                    <a:pt x="0" y="215217"/>
                  </a:cubicBezTo>
                  <a:lnTo>
                    <a:pt x="0" y="22168"/>
                  </a:lnTo>
                  <a:cubicBezTo>
                    <a:pt x="0" y="16289"/>
                    <a:pt x="2336" y="10650"/>
                    <a:pt x="6493" y="6493"/>
                  </a:cubicBezTo>
                  <a:cubicBezTo>
                    <a:pt x="10650" y="2336"/>
                    <a:pt x="16289" y="0"/>
                    <a:pt x="2216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E46C0A"/>
              </a:solidFill>
              <a:prstDash val="solid"/>
              <a:round/>
            </a:ln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2023590" cy="2373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lang="pt-BR" sz="12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696657" y="3866844"/>
            <a:ext cx="4938045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pt-BR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Contribui para o uso eficiente, eficaz e efetivo dos recursos </a:t>
            </a:r>
          </a:p>
        </p:txBody>
      </p:sp>
      <p:sp>
        <p:nvSpPr>
          <p:cNvPr id="11" name="Freeform 11"/>
          <p:cNvSpPr/>
          <p:nvPr/>
        </p:nvSpPr>
        <p:spPr>
          <a:xfrm>
            <a:off x="7147191" y="2684899"/>
            <a:ext cx="156622" cy="252781"/>
          </a:xfrm>
          <a:custGeom>
            <a:avLst/>
            <a:gdLst/>
            <a:ahLst/>
            <a:cxnLst/>
            <a:rect l="l" t="t" r="r" b="b"/>
            <a:pathLst>
              <a:path w="234933" h="379172">
                <a:moveTo>
                  <a:pt x="0" y="0"/>
                </a:moveTo>
                <a:lnTo>
                  <a:pt x="234934" y="0"/>
                </a:lnTo>
                <a:lnTo>
                  <a:pt x="234934" y="379172"/>
                </a:lnTo>
                <a:lnTo>
                  <a:pt x="0" y="3791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12" name="Freeform 12"/>
          <p:cNvSpPr/>
          <p:nvPr/>
        </p:nvSpPr>
        <p:spPr>
          <a:xfrm>
            <a:off x="5881514" y="3351390"/>
            <a:ext cx="156622" cy="252781"/>
          </a:xfrm>
          <a:custGeom>
            <a:avLst/>
            <a:gdLst/>
            <a:ahLst/>
            <a:cxnLst/>
            <a:rect l="l" t="t" r="r" b="b"/>
            <a:pathLst>
              <a:path w="234933" h="379172">
                <a:moveTo>
                  <a:pt x="0" y="0"/>
                </a:moveTo>
                <a:lnTo>
                  <a:pt x="234933" y="0"/>
                </a:lnTo>
                <a:lnTo>
                  <a:pt x="234933" y="379172"/>
                </a:lnTo>
                <a:lnTo>
                  <a:pt x="0" y="3791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13" name="Freeform 13"/>
          <p:cNvSpPr/>
          <p:nvPr/>
        </p:nvSpPr>
        <p:spPr>
          <a:xfrm>
            <a:off x="5848562" y="5043646"/>
            <a:ext cx="156622" cy="252781"/>
          </a:xfrm>
          <a:custGeom>
            <a:avLst/>
            <a:gdLst/>
            <a:ahLst/>
            <a:cxnLst/>
            <a:rect l="l" t="t" r="r" b="b"/>
            <a:pathLst>
              <a:path w="234933" h="379172">
                <a:moveTo>
                  <a:pt x="0" y="0"/>
                </a:moveTo>
                <a:lnTo>
                  <a:pt x="234933" y="0"/>
                </a:lnTo>
                <a:lnTo>
                  <a:pt x="234933" y="379172"/>
                </a:lnTo>
                <a:lnTo>
                  <a:pt x="0" y="3791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14" name="Freeform 14"/>
          <p:cNvSpPr/>
          <p:nvPr/>
        </p:nvSpPr>
        <p:spPr>
          <a:xfrm>
            <a:off x="5888339" y="1816870"/>
            <a:ext cx="156622" cy="252781"/>
          </a:xfrm>
          <a:custGeom>
            <a:avLst/>
            <a:gdLst/>
            <a:ahLst/>
            <a:cxnLst/>
            <a:rect l="l" t="t" r="r" b="b"/>
            <a:pathLst>
              <a:path w="234933" h="379172">
                <a:moveTo>
                  <a:pt x="0" y="0"/>
                </a:moveTo>
                <a:lnTo>
                  <a:pt x="234933" y="0"/>
                </a:lnTo>
                <a:lnTo>
                  <a:pt x="234933" y="379171"/>
                </a:lnTo>
                <a:lnTo>
                  <a:pt x="0" y="3791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15" name="Freeform 15"/>
          <p:cNvSpPr/>
          <p:nvPr/>
        </p:nvSpPr>
        <p:spPr>
          <a:xfrm>
            <a:off x="2327821" y="2684899"/>
            <a:ext cx="2520315" cy="2743200"/>
          </a:xfrm>
          <a:custGeom>
            <a:avLst/>
            <a:gdLst/>
            <a:ahLst/>
            <a:cxnLst/>
            <a:rect l="l" t="t" r="r" b="b"/>
            <a:pathLst>
              <a:path w="3780472" h="4114800">
                <a:moveTo>
                  <a:pt x="0" y="0"/>
                </a:moveTo>
                <a:lnTo>
                  <a:pt x="3780472" y="0"/>
                </a:lnTo>
                <a:lnTo>
                  <a:pt x="37804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16" name="Group 16"/>
          <p:cNvGrpSpPr/>
          <p:nvPr/>
        </p:nvGrpSpPr>
        <p:grpSpPr>
          <a:xfrm>
            <a:off x="6512489" y="1397159"/>
            <a:ext cx="5122212" cy="651088"/>
            <a:chOff x="0" y="0"/>
            <a:chExt cx="2023590" cy="2572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23590" cy="257220"/>
            </a:xfrm>
            <a:custGeom>
              <a:avLst/>
              <a:gdLst/>
              <a:ahLst/>
              <a:cxnLst/>
              <a:rect l="l" t="t" r="r" b="b"/>
              <a:pathLst>
                <a:path w="2023590" h="257220">
                  <a:moveTo>
                    <a:pt x="22168" y="0"/>
                  </a:moveTo>
                  <a:lnTo>
                    <a:pt x="2001422" y="0"/>
                  </a:lnTo>
                  <a:cubicBezTo>
                    <a:pt x="2007302" y="0"/>
                    <a:pt x="2012940" y="2336"/>
                    <a:pt x="2017097" y="6493"/>
                  </a:cubicBezTo>
                  <a:cubicBezTo>
                    <a:pt x="2021255" y="10650"/>
                    <a:pt x="2023590" y="16289"/>
                    <a:pt x="2023590" y="22168"/>
                  </a:cubicBezTo>
                  <a:lnTo>
                    <a:pt x="2023590" y="235052"/>
                  </a:lnTo>
                  <a:cubicBezTo>
                    <a:pt x="2023590" y="240932"/>
                    <a:pt x="2021255" y="246570"/>
                    <a:pt x="2017097" y="250727"/>
                  </a:cubicBezTo>
                  <a:cubicBezTo>
                    <a:pt x="2012940" y="254885"/>
                    <a:pt x="2007302" y="257220"/>
                    <a:pt x="2001422" y="257220"/>
                  </a:cubicBezTo>
                  <a:lnTo>
                    <a:pt x="22168" y="257220"/>
                  </a:lnTo>
                  <a:cubicBezTo>
                    <a:pt x="16289" y="257220"/>
                    <a:pt x="10650" y="254885"/>
                    <a:pt x="6493" y="250727"/>
                  </a:cubicBezTo>
                  <a:cubicBezTo>
                    <a:pt x="2336" y="246570"/>
                    <a:pt x="0" y="240932"/>
                    <a:pt x="0" y="235052"/>
                  </a:cubicBezTo>
                  <a:lnTo>
                    <a:pt x="0" y="22168"/>
                  </a:lnTo>
                  <a:cubicBezTo>
                    <a:pt x="0" y="16289"/>
                    <a:pt x="2336" y="10650"/>
                    <a:pt x="6493" y="6493"/>
                  </a:cubicBezTo>
                  <a:cubicBezTo>
                    <a:pt x="10650" y="2336"/>
                    <a:pt x="16289" y="0"/>
                    <a:pt x="2216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E46C0A"/>
              </a:solidFill>
              <a:prstDash val="solid"/>
              <a:round/>
            </a:ln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2023590" cy="25722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lang="pt-BR" sz="12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45759" y="413923"/>
            <a:ext cx="4699631" cy="173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r>
              <a:rPr lang="pt-BR" sz="3792" b="1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Por que adotar uma metodologia de </a:t>
            </a:r>
            <a:r>
              <a:rPr lang="pt-BR" sz="3792" b="1">
                <a:solidFill>
                  <a:srgbClr val="E46C0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Gestão de Risco</a:t>
            </a:r>
            <a:r>
              <a:rPr lang="pt-BR" sz="3792" b="1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2890" y="6181700"/>
            <a:ext cx="9580896" cy="42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pt-BR" sz="14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Fonte: Fonte: Pesquisa da Maturidade do Processo de Gestão de Riscos no Brasil (KPMG, 2020, 2º Edição)</a:t>
            </a:r>
          </a:p>
          <a:p>
            <a:pPr>
              <a:lnSpc>
                <a:spcPts val="1680"/>
              </a:lnSpc>
            </a:pPr>
            <a:endParaRPr lang="pt-BR" sz="14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617274" y="1390810"/>
            <a:ext cx="4700433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pt-BR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Prepara a organização para cumprir seus objetivos e função social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6525189" y="3056414"/>
            <a:ext cx="5122212" cy="600880"/>
            <a:chOff x="0" y="0"/>
            <a:chExt cx="2023590" cy="23738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23590" cy="237385"/>
            </a:xfrm>
            <a:custGeom>
              <a:avLst/>
              <a:gdLst/>
              <a:ahLst/>
              <a:cxnLst/>
              <a:rect l="l" t="t" r="r" b="b"/>
              <a:pathLst>
                <a:path w="2023590" h="237385">
                  <a:moveTo>
                    <a:pt x="22168" y="0"/>
                  </a:moveTo>
                  <a:lnTo>
                    <a:pt x="2001422" y="0"/>
                  </a:lnTo>
                  <a:cubicBezTo>
                    <a:pt x="2007302" y="0"/>
                    <a:pt x="2012940" y="2336"/>
                    <a:pt x="2017097" y="6493"/>
                  </a:cubicBezTo>
                  <a:cubicBezTo>
                    <a:pt x="2021255" y="10650"/>
                    <a:pt x="2023590" y="16289"/>
                    <a:pt x="2023590" y="22168"/>
                  </a:cubicBezTo>
                  <a:lnTo>
                    <a:pt x="2023590" y="215217"/>
                  </a:lnTo>
                  <a:cubicBezTo>
                    <a:pt x="2023590" y="221096"/>
                    <a:pt x="2021255" y="226735"/>
                    <a:pt x="2017097" y="230892"/>
                  </a:cubicBezTo>
                  <a:cubicBezTo>
                    <a:pt x="2012940" y="235049"/>
                    <a:pt x="2007302" y="237385"/>
                    <a:pt x="2001422" y="237385"/>
                  </a:cubicBezTo>
                  <a:lnTo>
                    <a:pt x="22168" y="237385"/>
                  </a:lnTo>
                  <a:cubicBezTo>
                    <a:pt x="16289" y="237385"/>
                    <a:pt x="10650" y="235049"/>
                    <a:pt x="6493" y="230892"/>
                  </a:cubicBezTo>
                  <a:cubicBezTo>
                    <a:pt x="2336" y="226735"/>
                    <a:pt x="0" y="221096"/>
                    <a:pt x="0" y="215217"/>
                  </a:cubicBezTo>
                  <a:lnTo>
                    <a:pt x="0" y="22168"/>
                  </a:lnTo>
                  <a:cubicBezTo>
                    <a:pt x="0" y="16289"/>
                    <a:pt x="2336" y="10650"/>
                    <a:pt x="6493" y="6493"/>
                  </a:cubicBezTo>
                  <a:cubicBezTo>
                    <a:pt x="10650" y="2336"/>
                    <a:pt x="16289" y="0"/>
                    <a:pt x="2216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E46C0A"/>
              </a:solidFill>
              <a:prstDash val="solid"/>
              <a:round/>
            </a:ln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0"/>
              <a:ext cx="2023590" cy="2373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lang="pt-BR" sz="1200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6617273" y="3173084"/>
            <a:ext cx="4585667" cy="26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pt-BR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Estimula e potencializa a transparência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6525189" y="4695547"/>
            <a:ext cx="5122212" cy="600880"/>
            <a:chOff x="0" y="0"/>
            <a:chExt cx="2023590" cy="23738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023590" cy="237385"/>
            </a:xfrm>
            <a:custGeom>
              <a:avLst/>
              <a:gdLst/>
              <a:ahLst/>
              <a:cxnLst/>
              <a:rect l="l" t="t" r="r" b="b"/>
              <a:pathLst>
                <a:path w="2023590" h="237385">
                  <a:moveTo>
                    <a:pt x="22168" y="0"/>
                  </a:moveTo>
                  <a:lnTo>
                    <a:pt x="2001422" y="0"/>
                  </a:lnTo>
                  <a:cubicBezTo>
                    <a:pt x="2007302" y="0"/>
                    <a:pt x="2012940" y="2336"/>
                    <a:pt x="2017097" y="6493"/>
                  </a:cubicBezTo>
                  <a:cubicBezTo>
                    <a:pt x="2021255" y="10650"/>
                    <a:pt x="2023590" y="16289"/>
                    <a:pt x="2023590" y="22168"/>
                  </a:cubicBezTo>
                  <a:lnTo>
                    <a:pt x="2023590" y="215217"/>
                  </a:lnTo>
                  <a:cubicBezTo>
                    <a:pt x="2023590" y="221096"/>
                    <a:pt x="2021255" y="226735"/>
                    <a:pt x="2017097" y="230892"/>
                  </a:cubicBezTo>
                  <a:cubicBezTo>
                    <a:pt x="2012940" y="235049"/>
                    <a:pt x="2007302" y="237385"/>
                    <a:pt x="2001422" y="237385"/>
                  </a:cubicBezTo>
                  <a:lnTo>
                    <a:pt x="22168" y="237385"/>
                  </a:lnTo>
                  <a:cubicBezTo>
                    <a:pt x="16289" y="237385"/>
                    <a:pt x="10650" y="235049"/>
                    <a:pt x="6493" y="230892"/>
                  </a:cubicBezTo>
                  <a:cubicBezTo>
                    <a:pt x="2336" y="226735"/>
                    <a:pt x="0" y="221096"/>
                    <a:pt x="0" y="215217"/>
                  </a:cubicBezTo>
                  <a:lnTo>
                    <a:pt x="0" y="22168"/>
                  </a:lnTo>
                  <a:cubicBezTo>
                    <a:pt x="0" y="16289"/>
                    <a:pt x="2336" y="10650"/>
                    <a:pt x="6493" y="6493"/>
                  </a:cubicBezTo>
                  <a:cubicBezTo>
                    <a:pt x="10650" y="2336"/>
                    <a:pt x="16289" y="0"/>
                    <a:pt x="2216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E46C0A"/>
              </a:solidFill>
              <a:prstDash val="solid"/>
              <a:round/>
            </a:ln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2023590" cy="2373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lang="pt-BR" sz="1200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6627055" y="4716267"/>
            <a:ext cx="4787062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pt-BR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Protege e fortalece a imagem da instituição perante a sociedade </a:t>
            </a:r>
          </a:p>
        </p:txBody>
      </p:sp>
      <p:grpSp>
        <p:nvGrpSpPr>
          <p:cNvPr id="30" name="Group 30"/>
          <p:cNvGrpSpPr/>
          <p:nvPr/>
        </p:nvGrpSpPr>
        <p:grpSpPr>
          <a:xfrm rot="-10800000">
            <a:off x="5959825" y="1447593"/>
            <a:ext cx="445235" cy="445235"/>
            <a:chOff x="0" y="0"/>
            <a:chExt cx="1194300" cy="1194300"/>
          </a:xfrm>
        </p:grpSpPr>
        <p:sp>
          <p:nvSpPr>
            <p:cNvPr id="31" name="Freeform 31"/>
            <p:cNvSpPr/>
            <p:nvPr/>
          </p:nvSpPr>
          <p:spPr>
            <a:xfrm>
              <a:off x="57150" y="57150"/>
              <a:ext cx="1080008" cy="1080008"/>
            </a:xfrm>
            <a:custGeom>
              <a:avLst/>
              <a:gdLst/>
              <a:ahLst/>
              <a:cxnLst/>
              <a:rect l="l" t="t" r="r" b="b"/>
              <a:pathLst>
                <a:path w="1080008" h="1080008">
                  <a:moveTo>
                    <a:pt x="0" y="540004"/>
                  </a:moveTo>
                  <a:cubicBezTo>
                    <a:pt x="0" y="241808"/>
                    <a:pt x="241808" y="0"/>
                    <a:pt x="540004" y="0"/>
                  </a:cubicBezTo>
                  <a:cubicBezTo>
                    <a:pt x="838200" y="0"/>
                    <a:pt x="1080008" y="241808"/>
                    <a:pt x="1080008" y="540004"/>
                  </a:cubicBezTo>
                  <a:cubicBezTo>
                    <a:pt x="1080008" y="838200"/>
                    <a:pt x="838200" y="1080008"/>
                    <a:pt x="540004" y="1080008"/>
                  </a:cubicBezTo>
                  <a:cubicBezTo>
                    <a:pt x="241808" y="1080008"/>
                    <a:pt x="0" y="838200"/>
                    <a:pt x="0" y="540004"/>
                  </a:cubicBezTo>
                  <a:close/>
                </a:path>
              </a:pathLst>
            </a:custGeom>
            <a:solidFill>
              <a:srgbClr val="004B1C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1194308" cy="1194308"/>
            </a:xfrm>
            <a:custGeom>
              <a:avLst/>
              <a:gdLst/>
              <a:ahLst/>
              <a:cxnLst/>
              <a:rect l="l" t="t" r="r" b="b"/>
              <a:pathLst>
                <a:path w="1194308" h="1194308">
                  <a:moveTo>
                    <a:pt x="0" y="597154"/>
                  </a:moveTo>
                  <a:cubicBezTo>
                    <a:pt x="0" y="267335"/>
                    <a:pt x="267335" y="0"/>
                    <a:pt x="597154" y="0"/>
                  </a:cubicBezTo>
                  <a:lnTo>
                    <a:pt x="597154" y="57150"/>
                  </a:lnTo>
                  <a:lnTo>
                    <a:pt x="597154" y="0"/>
                  </a:lnTo>
                  <a:cubicBezTo>
                    <a:pt x="926973" y="0"/>
                    <a:pt x="1194308" y="267335"/>
                    <a:pt x="1194308" y="597154"/>
                  </a:cubicBezTo>
                  <a:lnTo>
                    <a:pt x="1137158" y="597154"/>
                  </a:lnTo>
                  <a:lnTo>
                    <a:pt x="1194308" y="597154"/>
                  </a:lnTo>
                  <a:cubicBezTo>
                    <a:pt x="1194308" y="926973"/>
                    <a:pt x="926973" y="1194308"/>
                    <a:pt x="597154" y="1194308"/>
                  </a:cubicBezTo>
                  <a:lnTo>
                    <a:pt x="597154" y="1137158"/>
                  </a:lnTo>
                  <a:lnTo>
                    <a:pt x="597154" y="1194308"/>
                  </a:lnTo>
                  <a:cubicBezTo>
                    <a:pt x="267335" y="1194308"/>
                    <a:pt x="0" y="926973"/>
                    <a:pt x="0" y="597154"/>
                  </a:cubicBezTo>
                  <a:lnTo>
                    <a:pt x="57150" y="597154"/>
                  </a:lnTo>
                  <a:lnTo>
                    <a:pt x="114300" y="597154"/>
                  </a:lnTo>
                  <a:lnTo>
                    <a:pt x="57150" y="597154"/>
                  </a:lnTo>
                  <a:lnTo>
                    <a:pt x="0" y="597154"/>
                  </a:lnTo>
                  <a:moveTo>
                    <a:pt x="114300" y="597154"/>
                  </a:moveTo>
                  <a:cubicBezTo>
                    <a:pt x="114300" y="628777"/>
                    <a:pt x="88773" y="654304"/>
                    <a:pt x="57150" y="654304"/>
                  </a:cubicBezTo>
                  <a:cubicBezTo>
                    <a:pt x="25527" y="654304"/>
                    <a:pt x="0" y="628650"/>
                    <a:pt x="0" y="597154"/>
                  </a:cubicBezTo>
                  <a:cubicBezTo>
                    <a:pt x="0" y="565658"/>
                    <a:pt x="25527" y="540004"/>
                    <a:pt x="57150" y="540004"/>
                  </a:cubicBezTo>
                  <a:cubicBezTo>
                    <a:pt x="88773" y="540004"/>
                    <a:pt x="114300" y="565531"/>
                    <a:pt x="114300" y="597154"/>
                  </a:cubicBezTo>
                  <a:cubicBezTo>
                    <a:pt x="114300" y="863854"/>
                    <a:pt x="330454" y="1080008"/>
                    <a:pt x="597154" y="1080008"/>
                  </a:cubicBezTo>
                  <a:cubicBezTo>
                    <a:pt x="863854" y="1080008"/>
                    <a:pt x="1080008" y="863854"/>
                    <a:pt x="1080008" y="597154"/>
                  </a:cubicBezTo>
                  <a:cubicBezTo>
                    <a:pt x="1080008" y="330454"/>
                    <a:pt x="863854" y="114300"/>
                    <a:pt x="597154" y="114300"/>
                  </a:cubicBezTo>
                  <a:lnTo>
                    <a:pt x="597154" y="57150"/>
                  </a:lnTo>
                  <a:lnTo>
                    <a:pt x="597154" y="114300"/>
                  </a:lnTo>
                  <a:cubicBezTo>
                    <a:pt x="330454" y="114300"/>
                    <a:pt x="114300" y="330454"/>
                    <a:pt x="114300" y="597154"/>
                  </a:cubicBezTo>
                  <a:close/>
                </a:path>
              </a:pathLst>
            </a:custGeom>
            <a:solidFill>
              <a:srgbClr val="008C44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33" name="Freeform 33"/>
          <p:cNvSpPr/>
          <p:nvPr/>
        </p:nvSpPr>
        <p:spPr>
          <a:xfrm>
            <a:off x="6132751" y="1575973"/>
            <a:ext cx="116777" cy="188473"/>
          </a:xfrm>
          <a:custGeom>
            <a:avLst/>
            <a:gdLst/>
            <a:ahLst/>
            <a:cxnLst/>
            <a:rect l="l" t="t" r="r" b="b"/>
            <a:pathLst>
              <a:path w="175166" h="282710">
                <a:moveTo>
                  <a:pt x="0" y="0"/>
                </a:moveTo>
                <a:lnTo>
                  <a:pt x="175166" y="0"/>
                </a:lnTo>
                <a:lnTo>
                  <a:pt x="175166" y="282710"/>
                </a:lnTo>
                <a:lnTo>
                  <a:pt x="0" y="2827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34" name="Group 34"/>
          <p:cNvGrpSpPr/>
          <p:nvPr/>
        </p:nvGrpSpPr>
        <p:grpSpPr>
          <a:xfrm rot="-10800000">
            <a:off x="5959825" y="2265189"/>
            <a:ext cx="445235" cy="445235"/>
            <a:chOff x="0" y="0"/>
            <a:chExt cx="1194300" cy="1194300"/>
          </a:xfrm>
        </p:grpSpPr>
        <p:sp>
          <p:nvSpPr>
            <p:cNvPr id="35" name="Freeform 35"/>
            <p:cNvSpPr/>
            <p:nvPr/>
          </p:nvSpPr>
          <p:spPr>
            <a:xfrm>
              <a:off x="57150" y="57150"/>
              <a:ext cx="1080008" cy="1080008"/>
            </a:xfrm>
            <a:custGeom>
              <a:avLst/>
              <a:gdLst/>
              <a:ahLst/>
              <a:cxnLst/>
              <a:rect l="l" t="t" r="r" b="b"/>
              <a:pathLst>
                <a:path w="1080008" h="1080008">
                  <a:moveTo>
                    <a:pt x="0" y="540004"/>
                  </a:moveTo>
                  <a:cubicBezTo>
                    <a:pt x="0" y="241808"/>
                    <a:pt x="241808" y="0"/>
                    <a:pt x="540004" y="0"/>
                  </a:cubicBezTo>
                  <a:cubicBezTo>
                    <a:pt x="838200" y="0"/>
                    <a:pt x="1080008" y="241808"/>
                    <a:pt x="1080008" y="540004"/>
                  </a:cubicBezTo>
                  <a:cubicBezTo>
                    <a:pt x="1080008" y="838200"/>
                    <a:pt x="838200" y="1080008"/>
                    <a:pt x="540004" y="1080008"/>
                  </a:cubicBezTo>
                  <a:cubicBezTo>
                    <a:pt x="241808" y="1080008"/>
                    <a:pt x="0" y="838200"/>
                    <a:pt x="0" y="540004"/>
                  </a:cubicBezTo>
                  <a:close/>
                </a:path>
              </a:pathLst>
            </a:custGeom>
            <a:solidFill>
              <a:srgbClr val="004B1C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0"/>
              <a:ext cx="1194308" cy="1194308"/>
            </a:xfrm>
            <a:custGeom>
              <a:avLst/>
              <a:gdLst/>
              <a:ahLst/>
              <a:cxnLst/>
              <a:rect l="l" t="t" r="r" b="b"/>
              <a:pathLst>
                <a:path w="1194308" h="1194308">
                  <a:moveTo>
                    <a:pt x="0" y="597154"/>
                  </a:moveTo>
                  <a:cubicBezTo>
                    <a:pt x="0" y="267335"/>
                    <a:pt x="267335" y="0"/>
                    <a:pt x="597154" y="0"/>
                  </a:cubicBezTo>
                  <a:lnTo>
                    <a:pt x="597154" y="57150"/>
                  </a:lnTo>
                  <a:lnTo>
                    <a:pt x="597154" y="0"/>
                  </a:lnTo>
                  <a:cubicBezTo>
                    <a:pt x="926973" y="0"/>
                    <a:pt x="1194308" y="267335"/>
                    <a:pt x="1194308" y="597154"/>
                  </a:cubicBezTo>
                  <a:lnTo>
                    <a:pt x="1137158" y="597154"/>
                  </a:lnTo>
                  <a:lnTo>
                    <a:pt x="1194308" y="597154"/>
                  </a:lnTo>
                  <a:cubicBezTo>
                    <a:pt x="1194308" y="926973"/>
                    <a:pt x="926973" y="1194308"/>
                    <a:pt x="597154" y="1194308"/>
                  </a:cubicBezTo>
                  <a:lnTo>
                    <a:pt x="597154" y="1137158"/>
                  </a:lnTo>
                  <a:lnTo>
                    <a:pt x="597154" y="1194308"/>
                  </a:lnTo>
                  <a:cubicBezTo>
                    <a:pt x="267335" y="1194308"/>
                    <a:pt x="0" y="926973"/>
                    <a:pt x="0" y="597154"/>
                  </a:cubicBezTo>
                  <a:lnTo>
                    <a:pt x="57150" y="597154"/>
                  </a:lnTo>
                  <a:lnTo>
                    <a:pt x="114300" y="597154"/>
                  </a:lnTo>
                  <a:lnTo>
                    <a:pt x="57150" y="597154"/>
                  </a:lnTo>
                  <a:lnTo>
                    <a:pt x="0" y="597154"/>
                  </a:lnTo>
                  <a:moveTo>
                    <a:pt x="114300" y="597154"/>
                  </a:moveTo>
                  <a:cubicBezTo>
                    <a:pt x="114300" y="628777"/>
                    <a:pt x="88773" y="654304"/>
                    <a:pt x="57150" y="654304"/>
                  </a:cubicBezTo>
                  <a:cubicBezTo>
                    <a:pt x="25527" y="654304"/>
                    <a:pt x="0" y="628650"/>
                    <a:pt x="0" y="597154"/>
                  </a:cubicBezTo>
                  <a:cubicBezTo>
                    <a:pt x="0" y="565658"/>
                    <a:pt x="25527" y="540004"/>
                    <a:pt x="57150" y="540004"/>
                  </a:cubicBezTo>
                  <a:cubicBezTo>
                    <a:pt x="88773" y="540004"/>
                    <a:pt x="114300" y="565531"/>
                    <a:pt x="114300" y="597154"/>
                  </a:cubicBezTo>
                  <a:cubicBezTo>
                    <a:pt x="114300" y="863854"/>
                    <a:pt x="330454" y="1080008"/>
                    <a:pt x="597154" y="1080008"/>
                  </a:cubicBezTo>
                  <a:cubicBezTo>
                    <a:pt x="863854" y="1080008"/>
                    <a:pt x="1080008" y="863854"/>
                    <a:pt x="1080008" y="597154"/>
                  </a:cubicBezTo>
                  <a:cubicBezTo>
                    <a:pt x="1080008" y="330454"/>
                    <a:pt x="863854" y="114300"/>
                    <a:pt x="597154" y="114300"/>
                  </a:cubicBezTo>
                  <a:lnTo>
                    <a:pt x="597154" y="57150"/>
                  </a:lnTo>
                  <a:lnTo>
                    <a:pt x="597154" y="114300"/>
                  </a:lnTo>
                  <a:cubicBezTo>
                    <a:pt x="330454" y="114300"/>
                    <a:pt x="114300" y="330454"/>
                    <a:pt x="114300" y="597154"/>
                  </a:cubicBezTo>
                  <a:close/>
                </a:path>
              </a:pathLst>
            </a:custGeom>
            <a:solidFill>
              <a:srgbClr val="008C44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37" name="Freeform 37"/>
          <p:cNvSpPr/>
          <p:nvPr/>
        </p:nvSpPr>
        <p:spPr>
          <a:xfrm>
            <a:off x="6132751" y="2393570"/>
            <a:ext cx="116777" cy="188473"/>
          </a:xfrm>
          <a:custGeom>
            <a:avLst/>
            <a:gdLst/>
            <a:ahLst/>
            <a:cxnLst/>
            <a:rect l="l" t="t" r="r" b="b"/>
            <a:pathLst>
              <a:path w="175166" h="282710">
                <a:moveTo>
                  <a:pt x="0" y="0"/>
                </a:moveTo>
                <a:lnTo>
                  <a:pt x="175166" y="0"/>
                </a:lnTo>
                <a:lnTo>
                  <a:pt x="175166" y="282711"/>
                </a:lnTo>
                <a:lnTo>
                  <a:pt x="0" y="2827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38" name="Group 38"/>
          <p:cNvGrpSpPr/>
          <p:nvPr/>
        </p:nvGrpSpPr>
        <p:grpSpPr>
          <a:xfrm rot="-10800000">
            <a:off x="5968522" y="3093341"/>
            <a:ext cx="445235" cy="445235"/>
            <a:chOff x="0" y="0"/>
            <a:chExt cx="1194300" cy="1194300"/>
          </a:xfrm>
        </p:grpSpPr>
        <p:sp>
          <p:nvSpPr>
            <p:cNvPr id="39" name="Freeform 39"/>
            <p:cNvSpPr/>
            <p:nvPr/>
          </p:nvSpPr>
          <p:spPr>
            <a:xfrm>
              <a:off x="57150" y="57150"/>
              <a:ext cx="1080008" cy="1080008"/>
            </a:xfrm>
            <a:custGeom>
              <a:avLst/>
              <a:gdLst/>
              <a:ahLst/>
              <a:cxnLst/>
              <a:rect l="l" t="t" r="r" b="b"/>
              <a:pathLst>
                <a:path w="1080008" h="1080008">
                  <a:moveTo>
                    <a:pt x="0" y="540004"/>
                  </a:moveTo>
                  <a:cubicBezTo>
                    <a:pt x="0" y="241808"/>
                    <a:pt x="241808" y="0"/>
                    <a:pt x="540004" y="0"/>
                  </a:cubicBezTo>
                  <a:cubicBezTo>
                    <a:pt x="838200" y="0"/>
                    <a:pt x="1080008" y="241808"/>
                    <a:pt x="1080008" y="540004"/>
                  </a:cubicBezTo>
                  <a:cubicBezTo>
                    <a:pt x="1080008" y="838200"/>
                    <a:pt x="838200" y="1080008"/>
                    <a:pt x="540004" y="1080008"/>
                  </a:cubicBezTo>
                  <a:cubicBezTo>
                    <a:pt x="241808" y="1080008"/>
                    <a:pt x="0" y="838200"/>
                    <a:pt x="0" y="540004"/>
                  </a:cubicBezTo>
                  <a:close/>
                </a:path>
              </a:pathLst>
            </a:custGeom>
            <a:solidFill>
              <a:srgbClr val="004B1C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0" y="0"/>
              <a:ext cx="1194308" cy="1194308"/>
            </a:xfrm>
            <a:custGeom>
              <a:avLst/>
              <a:gdLst/>
              <a:ahLst/>
              <a:cxnLst/>
              <a:rect l="l" t="t" r="r" b="b"/>
              <a:pathLst>
                <a:path w="1194308" h="1194308">
                  <a:moveTo>
                    <a:pt x="0" y="597154"/>
                  </a:moveTo>
                  <a:cubicBezTo>
                    <a:pt x="0" y="267335"/>
                    <a:pt x="267335" y="0"/>
                    <a:pt x="597154" y="0"/>
                  </a:cubicBezTo>
                  <a:lnTo>
                    <a:pt x="597154" y="57150"/>
                  </a:lnTo>
                  <a:lnTo>
                    <a:pt x="597154" y="0"/>
                  </a:lnTo>
                  <a:cubicBezTo>
                    <a:pt x="926973" y="0"/>
                    <a:pt x="1194308" y="267335"/>
                    <a:pt x="1194308" y="597154"/>
                  </a:cubicBezTo>
                  <a:lnTo>
                    <a:pt x="1137158" y="597154"/>
                  </a:lnTo>
                  <a:lnTo>
                    <a:pt x="1194308" y="597154"/>
                  </a:lnTo>
                  <a:cubicBezTo>
                    <a:pt x="1194308" y="926973"/>
                    <a:pt x="926973" y="1194308"/>
                    <a:pt x="597154" y="1194308"/>
                  </a:cubicBezTo>
                  <a:lnTo>
                    <a:pt x="597154" y="1137158"/>
                  </a:lnTo>
                  <a:lnTo>
                    <a:pt x="597154" y="1194308"/>
                  </a:lnTo>
                  <a:cubicBezTo>
                    <a:pt x="267335" y="1194308"/>
                    <a:pt x="0" y="926973"/>
                    <a:pt x="0" y="597154"/>
                  </a:cubicBezTo>
                  <a:lnTo>
                    <a:pt x="57150" y="597154"/>
                  </a:lnTo>
                  <a:lnTo>
                    <a:pt x="114300" y="597154"/>
                  </a:lnTo>
                  <a:lnTo>
                    <a:pt x="57150" y="597154"/>
                  </a:lnTo>
                  <a:lnTo>
                    <a:pt x="0" y="597154"/>
                  </a:lnTo>
                  <a:moveTo>
                    <a:pt x="114300" y="597154"/>
                  </a:moveTo>
                  <a:cubicBezTo>
                    <a:pt x="114300" y="628777"/>
                    <a:pt x="88773" y="654304"/>
                    <a:pt x="57150" y="654304"/>
                  </a:cubicBezTo>
                  <a:cubicBezTo>
                    <a:pt x="25527" y="654304"/>
                    <a:pt x="0" y="628650"/>
                    <a:pt x="0" y="597154"/>
                  </a:cubicBezTo>
                  <a:cubicBezTo>
                    <a:pt x="0" y="565658"/>
                    <a:pt x="25527" y="540004"/>
                    <a:pt x="57150" y="540004"/>
                  </a:cubicBezTo>
                  <a:cubicBezTo>
                    <a:pt x="88773" y="540004"/>
                    <a:pt x="114300" y="565531"/>
                    <a:pt x="114300" y="597154"/>
                  </a:cubicBezTo>
                  <a:cubicBezTo>
                    <a:pt x="114300" y="863854"/>
                    <a:pt x="330454" y="1080008"/>
                    <a:pt x="597154" y="1080008"/>
                  </a:cubicBezTo>
                  <a:cubicBezTo>
                    <a:pt x="863854" y="1080008"/>
                    <a:pt x="1080008" y="863854"/>
                    <a:pt x="1080008" y="597154"/>
                  </a:cubicBezTo>
                  <a:cubicBezTo>
                    <a:pt x="1080008" y="330454"/>
                    <a:pt x="863854" y="114300"/>
                    <a:pt x="597154" y="114300"/>
                  </a:cubicBezTo>
                  <a:lnTo>
                    <a:pt x="597154" y="57150"/>
                  </a:lnTo>
                  <a:lnTo>
                    <a:pt x="597154" y="114300"/>
                  </a:lnTo>
                  <a:cubicBezTo>
                    <a:pt x="330454" y="114300"/>
                    <a:pt x="114300" y="330454"/>
                    <a:pt x="114300" y="597154"/>
                  </a:cubicBezTo>
                  <a:close/>
                </a:path>
              </a:pathLst>
            </a:custGeom>
            <a:solidFill>
              <a:srgbClr val="008C44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41" name="Freeform 41"/>
          <p:cNvSpPr/>
          <p:nvPr/>
        </p:nvSpPr>
        <p:spPr>
          <a:xfrm>
            <a:off x="6141448" y="3221722"/>
            <a:ext cx="116777" cy="188473"/>
          </a:xfrm>
          <a:custGeom>
            <a:avLst/>
            <a:gdLst/>
            <a:ahLst/>
            <a:cxnLst/>
            <a:rect l="l" t="t" r="r" b="b"/>
            <a:pathLst>
              <a:path w="175166" h="282710">
                <a:moveTo>
                  <a:pt x="0" y="0"/>
                </a:moveTo>
                <a:lnTo>
                  <a:pt x="175166" y="0"/>
                </a:lnTo>
                <a:lnTo>
                  <a:pt x="175166" y="282710"/>
                </a:lnTo>
                <a:lnTo>
                  <a:pt x="0" y="2827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42" name="Group 42"/>
          <p:cNvGrpSpPr/>
          <p:nvPr/>
        </p:nvGrpSpPr>
        <p:grpSpPr>
          <a:xfrm rot="-10800000">
            <a:off x="5959825" y="3873194"/>
            <a:ext cx="445235" cy="445235"/>
            <a:chOff x="0" y="0"/>
            <a:chExt cx="1194300" cy="1194300"/>
          </a:xfrm>
        </p:grpSpPr>
        <p:sp>
          <p:nvSpPr>
            <p:cNvPr id="43" name="Freeform 43"/>
            <p:cNvSpPr/>
            <p:nvPr/>
          </p:nvSpPr>
          <p:spPr>
            <a:xfrm>
              <a:off x="57150" y="57150"/>
              <a:ext cx="1080008" cy="1080008"/>
            </a:xfrm>
            <a:custGeom>
              <a:avLst/>
              <a:gdLst/>
              <a:ahLst/>
              <a:cxnLst/>
              <a:rect l="l" t="t" r="r" b="b"/>
              <a:pathLst>
                <a:path w="1080008" h="1080008">
                  <a:moveTo>
                    <a:pt x="0" y="540004"/>
                  </a:moveTo>
                  <a:cubicBezTo>
                    <a:pt x="0" y="241808"/>
                    <a:pt x="241808" y="0"/>
                    <a:pt x="540004" y="0"/>
                  </a:cubicBezTo>
                  <a:cubicBezTo>
                    <a:pt x="838200" y="0"/>
                    <a:pt x="1080008" y="241808"/>
                    <a:pt x="1080008" y="540004"/>
                  </a:cubicBezTo>
                  <a:cubicBezTo>
                    <a:pt x="1080008" y="838200"/>
                    <a:pt x="838200" y="1080008"/>
                    <a:pt x="540004" y="1080008"/>
                  </a:cubicBezTo>
                  <a:cubicBezTo>
                    <a:pt x="241808" y="1080008"/>
                    <a:pt x="0" y="838200"/>
                    <a:pt x="0" y="540004"/>
                  </a:cubicBezTo>
                  <a:close/>
                </a:path>
              </a:pathLst>
            </a:custGeom>
            <a:solidFill>
              <a:srgbClr val="004B1C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0" y="0"/>
              <a:ext cx="1194308" cy="1194308"/>
            </a:xfrm>
            <a:custGeom>
              <a:avLst/>
              <a:gdLst/>
              <a:ahLst/>
              <a:cxnLst/>
              <a:rect l="l" t="t" r="r" b="b"/>
              <a:pathLst>
                <a:path w="1194308" h="1194308">
                  <a:moveTo>
                    <a:pt x="0" y="597154"/>
                  </a:moveTo>
                  <a:cubicBezTo>
                    <a:pt x="0" y="267335"/>
                    <a:pt x="267335" y="0"/>
                    <a:pt x="597154" y="0"/>
                  </a:cubicBezTo>
                  <a:lnTo>
                    <a:pt x="597154" y="57150"/>
                  </a:lnTo>
                  <a:lnTo>
                    <a:pt x="597154" y="0"/>
                  </a:lnTo>
                  <a:cubicBezTo>
                    <a:pt x="926973" y="0"/>
                    <a:pt x="1194308" y="267335"/>
                    <a:pt x="1194308" y="597154"/>
                  </a:cubicBezTo>
                  <a:lnTo>
                    <a:pt x="1137158" y="597154"/>
                  </a:lnTo>
                  <a:lnTo>
                    <a:pt x="1194308" y="597154"/>
                  </a:lnTo>
                  <a:cubicBezTo>
                    <a:pt x="1194308" y="926973"/>
                    <a:pt x="926973" y="1194308"/>
                    <a:pt x="597154" y="1194308"/>
                  </a:cubicBezTo>
                  <a:lnTo>
                    <a:pt x="597154" y="1137158"/>
                  </a:lnTo>
                  <a:lnTo>
                    <a:pt x="597154" y="1194308"/>
                  </a:lnTo>
                  <a:cubicBezTo>
                    <a:pt x="267335" y="1194308"/>
                    <a:pt x="0" y="926973"/>
                    <a:pt x="0" y="597154"/>
                  </a:cubicBezTo>
                  <a:lnTo>
                    <a:pt x="57150" y="597154"/>
                  </a:lnTo>
                  <a:lnTo>
                    <a:pt x="114300" y="597154"/>
                  </a:lnTo>
                  <a:lnTo>
                    <a:pt x="57150" y="597154"/>
                  </a:lnTo>
                  <a:lnTo>
                    <a:pt x="0" y="597154"/>
                  </a:lnTo>
                  <a:moveTo>
                    <a:pt x="114300" y="597154"/>
                  </a:moveTo>
                  <a:cubicBezTo>
                    <a:pt x="114300" y="628777"/>
                    <a:pt x="88773" y="654304"/>
                    <a:pt x="57150" y="654304"/>
                  </a:cubicBezTo>
                  <a:cubicBezTo>
                    <a:pt x="25527" y="654304"/>
                    <a:pt x="0" y="628650"/>
                    <a:pt x="0" y="597154"/>
                  </a:cubicBezTo>
                  <a:cubicBezTo>
                    <a:pt x="0" y="565658"/>
                    <a:pt x="25527" y="540004"/>
                    <a:pt x="57150" y="540004"/>
                  </a:cubicBezTo>
                  <a:cubicBezTo>
                    <a:pt x="88773" y="540004"/>
                    <a:pt x="114300" y="565531"/>
                    <a:pt x="114300" y="597154"/>
                  </a:cubicBezTo>
                  <a:cubicBezTo>
                    <a:pt x="114300" y="863854"/>
                    <a:pt x="330454" y="1080008"/>
                    <a:pt x="597154" y="1080008"/>
                  </a:cubicBezTo>
                  <a:cubicBezTo>
                    <a:pt x="863854" y="1080008"/>
                    <a:pt x="1080008" y="863854"/>
                    <a:pt x="1080008" y="597154"/>
                  </a:cubicBezTo>
                  <a:cubicBezTo>
                    <a:pt x="1080008" y="330454"/>
                    <a:pt x="863854" y="114300"/>
                    <a:pt x="597154" y="114300"/>
                  </a:cubicBezTo>
                  <a:lnTo>
                    <a:pt x="597154" y="57150"/>
                  </a:lnTo>
                  <a:lnTo>
                    <a:pt x="597154" y="114300"/>
                  </a:lnTo>
                  <a:cubicBezTo>
                    <a:pt x="330454" y="114300"/>
                    <a:pt x="114300" y="330454"/>
                    <a:pt x="114300" y="597154"/>
                  </a:cubicBezTo>
                  <a:close/>
                </a:path>
              </a:pathLst>
            </a:custGeom>
            <a:solidFill>
              <a:srgbClr val="008C44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45" name="Freeform 45"/>
          <p:cNvSpPr/>
          <p:nvPr/>
        </p:nvSpPr>
        <p:spPr>
          <a:xfrm>
            <a:off x="6132751" y="4001574"/>
            <a:ext cx="116777" cy="188473"/>
          </a:xfrm>
          <a:custGeom>
            <a:avLst/>
            <a:gdLst/>
            <a:ahLst/>
            <a:cxnLst/>
            <a:rect l="l" t="t" r="r" b="b"/>
            <a:pathLst>
              <a:path w="175166" h="282710">
                <a:moveTo>
                  <a:pt x="0" y="0"/>
                </a:moveTo>
                <a:lnTo>
                  <a:pt x="175166" y="0"/>
                </a:lnTo>
                <a:lnTo>
                  <a:pt x="175166" y="282710"/>
                </a:lnTo>
                <a:lnTo>
                  <a:pt x="0" y="2827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46" name="Group 46"/>
          <p:cNvGrpSpPr/>
          <p:nvPr/>
        </p:nvGrpSpPr>
        <p:grpSpPr>
          <a:xfrm rot="-10800000">
            <a:off x="5968522" y="4773049"/>
            <a:ext cx="445235" cy="445235"/>
            <a:chOff x="0" y="0"/>
            <a:chExt cx="1194300" cy="1194300"/>
          </a:xfrm>
        </p:grpSpPr>
        <p:sp>
          <p:nvSpPr>
            <p:cNvPr id="47" name="Freeform 47"/>
            <p:cNvSpPr/>
            <p:nvPr/>
          </p:nvSpPr>
          <p:spPr>
            <a:xfrm>
              <a:off x="57150" y="57150"/>
              <a:ext cx="1080008" cy="1080008"/>
            </a:xfrm>
            <a:custGeom>
              <a:avLst/>
              <a:gdLst/>
              <a:ahLst/>
              <a:cxnLst/>
              <a:rect l="l" t="t" r="r" b="b"/>
              <a:pathLst>
                <a:path w="1080008" h="1080008">
                  <a:moveTo>
                    <a:pt x="0" y="540004"/>
                  </a:moveTo>
                  <a:cubicBezTo>
                    <a:pt x="0" y="241808"/>
                    <a:pt x="241808" y="0"/>
                    <a:pt x="540004" y="0"/>
                  </a:cubicBezTo>
                  <a:cubicBezTo>
                    <a:pt x="838200" y="0"/>
                    <a:pt x="1080008" y="241808"/>
                    <a:pt x="1080008" y="540004"/>
                  </a:cubicBezTo>
                  <a:cubicBezTo>
                    <a:pt x="1080008" y="838200"/>
                    <a:pt x="838200" y="1080008"/>
                    <a:pt x="540004" y="1080008"/>
                  </a:cubicBezTo>
                  <a:cubicBezTo>
                    <a:pt x="241808" y="1080008"/>
                    <a:pt x="0" y="838200"/>
                    <a:pt x="0" y="540004"/>
                  </a:cubicBezTo>
                  <a:close/>
                </a:path>
              </a:pathLst>
            </a:custGeom>
            <a:solidFill>
              <a:srgbClr val="004B1C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0" y="0"/>
              <a:ext cx="1194308" cy="1194308"/>
            </a:xfrm>
            <a:custGeom>
              <a:avLst/>
              <a:gdLst/>
              <a:ahLst/>
              <a:cxnLst/>
              <a:rect l="l" t="t" r="r" b="b"/>
              <a:pathLst>
                <a:path w="1194308" h="1194308">
                  <a:moveTo>
                    <a:pt x="0" y="597154"/>
                  </a:moveTo>
                  <a:cubicBezTo>
                    <a:pt x="0" y="267335"/>
                    <a:pt x="267335" y="0"/>
                    <a:pt x="597154" y="0"/>
                  </a:cubicBezTo>
                  <a:lnTo>
                    <a:pt x="597154" y="57150"/>
                  </a:lnTo>
                  <a:lnTo>
                    <a:pt x="597154" y="0"/>
                  </a:lnTo>
                  <a:cubicBezTo>
                    <a:pt x="926973" y="0"/>
                    <a:pt x="1194308" y="267335"/>
                    <a:pt x="1194308" y="597154"/>
                  </a:cubicBezTo>
                  <a:lnTo>
                    <a:pt x="1137158" y="597154"/>
                  </a:lnTo>
                  <a:lnTo>
                    <a:pt x="1194308" y="597154"/>
                  </a:lnTo>
                  <a:cubicBezTo>
                    <a:pt x="1194308" y="926973"/>
                    <a:pt x="926973" y="1194308"/>
                    <a:pt x="597154" y="1194308"/>
                  </a:cubicBezTo>
                  <a:lnTo>
                    <a:pt x="597154" y="1137158"/>
                  </a:lnTo>
                  <a:lnTo>
                    <a:pt x="597154" y="1194308"/>
                  </a:lnTo>
                  <a:cubicBezTo>
                    <a:pt x="267335" y="1194308"/>
                    <a:pt x="0" y="926973"/>
                    <a:pt x="0" y="597154"/>
                  </a:cubicBezTo>
                  <a:lnTo>
                    <a:pt x="57150" y="597154"/>
                  </a:lnTo>
                  <a:lnTo>
                    <a:pt x="114300" y="597154"/>
                  </a:lnTo>
                  <a:lnTo>
                    <a:pt x="57150" y="597154"/>
                  </a:lnTo>
                  <a:lnTo>
                    <a:pt x="0" y="597154"/>
                  </a:lnTo>
                  <a:moveTo>
                    <a:pt x="114300" y="597154"/>
                  </a:moveTo>
                  <a:cubicBezTo>
                    <a:pt x="114300" y="628777"/>
                    <a:pt x="88773" y="654304"/>
                    <a:pt x="57150" y="654304"/>
                  </a:cubicBezTo>
                  <a:cubicBezTo>
                    <a:pt x="25527" y="654304"/>
                    <a:pt x="0" y="628650"/>
                    <a:pt x="0" y="597154"/>
                  </a:cubicBezTo>
                  <a:cubicBezTo>
                    <a:pt x="0" y="565658"/>
                    <a:pt x="25527" y="540004"/>
                    <a:pt x="57150" y="540004"/>
                  </a:cubicBezTo>
                  <a:cubicBezTo>
                    <a:pt x="88773" y="540004"/>
                    <a:pt x="114300" y="565531"/>
                    <a:pt x="114300" y="597154"/>
                  </a:cubicBezTo>
                  <a:cubicBezTo>
                    <a:pt x="114300" y="863854"/>
                    <a:pt x="330454" y="1080008"/>
                    <a:pt x="597154" y="1080008"/>
                  </a:cubicBezTo>
                  <a:cubicBezTo>
                    <a:pt x="863854" y="1080008"/>
                    <a:pt x="1080008" y="863854"/>
                    <a:pt x="1080008" y="597154"/>
                  </a:cubicBezTo>
                  <a:cubicBezTo>
                    <a:pt x="1080008" y="330454"/>
                    <a:pt x="863854" y="114300"/>
                    <a:pt x="597154" y="114300"/>
                  </a:cubicBezTo>
                  <a:lnTo>
                    <a:pt x="597154" y="57150"/>
                  </a:lnTo>
                  <a:lnTo>
                    <a:pt x="597154" y="114300"/>
                  </a:lnTo>
                  <a:cubicBezTo>
                    <a:pt x="330454" y="114300"/>
                    <a:pt x="114300" y="330454"/>
                    <a:pt x="114300" y="597154"/>
                  </a:cubicBezTo>
                  <a:close/>
                </a:path>
              </a:pathLst>
            </a:custGeom>
            <a:solidFill>
              <a:srgbClr val="008C44"/>
            </a:solid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49" name="Freeform 49"/>
          <p:cNvSpPr/>
          <p:nvPr/>
        </p:nvSpPr>
        <p:spPr>
          <a:xfrm>
            <a:off x="6141448" y="4901430"/>
            <a:ext cx="116777" cy="188473"/>
          </a:xfrm>
          <a:custGeom>
            <a:avLst/>
            <a:gdLst/>
            <a:ahLst/>
            <a:cxnLst/>
            <a:rect l="l" t="t" r="r" b="b"/>
            <a:pathLst>
              <a:path w="175166" h="282710">
                <a:moveTo>
                  <a:pt x="0" y="0"/>
                </a:moveTo>
                <a:lnTo>
                  <a:pt x="175166" y="0"/>
                </a:lnTo>
                <a:lnTo>
                  <a:pt x="175166" y="282711"/>
                </a:lnTo>
                <a:lnTo>
                  <a:pt x="0" y="2827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51" name="Freeform 51"/>
          <p:cNvSpPr/>
          <p:nvPr/>
        </p:nvSpPr>
        <p:spPr>
          <a:xfrm>
            <a:off x="10738492" y="95880"/>
            <a:ext cx="1351249" cy="636085"/>
          </a:xfrm>
          <a:custGeom>
            <a:avLst/>
            <a:gdLst/>
            <a:ahLst/>
            <a:cxnLst/>
            <a:rect l="l" t="t" r="r" b="b"/>
            <a:pathLst>
              <a:path w="2026874" h="954127">
                <a:moveTo>
                  <a:pt x="0" y="0"/>
                </a:moveTo>
                <a:lnTo>
                  <a:pt x="2026875" y="0"/>
                </a:lnTo>
                <a:lnTo>
                  <a:pt x="2026875" y="954127"/>
                </a:lnTo>
                <a:lnTo>
                  <a:pt x="0" y="954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78" b="-462"/>
            </a:stretch>
          </a:blipFill>
        </p:spPr>
        <p:txBody>
          <a:bodyPr/>
          <a:lstStyle/>
          <a:p>
            <a:endParaRPr lang="pt-BR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3A21FA3-7043-B30F-F2A0-2896C6A19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66" y="734391"/>
            <a:ext cx="9651714" cy="564634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B788034-9F93-A1C4-3865-ED0F30769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6" y="6341516"/>
            <a:ext cx="12192000" cy="510607"/>
          </a:xfrm>
          <a:prstGeom prst="rect">
            <a:avLst/>
          </a:prstGeom>
        </p:spPr>
      </p:pic>
      <p:pic>
        <p:nvPicPr>
          <p:cNvPr id="23" name="Imagem 22" descr="Logotipo, nome da empresa&#10;&#10;Descrição gerada automaticamente">
            <a:extLst>
              <a:ext uri="{FF2B5EF4-FFF2-40B4-BE49-F238E27FC236}">
                <a16:creationId xmlns:a16="http://schemas.microsoft.com/office/drawing/2014/main" id="{206E089A-6A90-662F-50D7-4A5306765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680" y="-30473"/>
            <a:ext cx="2204919" cy="104056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0C98830E-9841-D332-352E-4B71675EC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638" y="2240362"/>
            <a:ext cx="2202586" cy="2254852"/>
          </a:xfrm>
          <a:prstGeom prst="rect">
            <a:avLst/>
          </a:prstGeom>
        </p:spPr>
      </p:pic>
      <p:sp>
        <p:nvSpPr>
          <p:cNvPr id="80" name="CaixaDeTexto 79">
            <a:extLst>
              <a:ext uri="{FF2B5EF4-FFF2-40B4-BE49-F238E27FC236}">
                <a16:creationId xmlns:a16="http://schemas.microsoft.com/office/drawing/2014/main" id="{DBD1454B-95DB-3F28-493A-DA939C1156B2}"/>
              </a:ext>
            </a:extLst>
          </p:cNvPr>
          <p:cNvSpPr txBox="1"/>
          <p:nvPr/>
        </p:nvSpPr>
        <p:spPr>
          <a:xfrm>
            <a:off x="358966" y="6201776"/>
            <a:ext cx="1012864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pt-BR"/>
            </a:defPPr>
            <a:lvl1pPr>
              <a:spcBef>
                <a:spcPts val="875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600" i="1">
                <a:solidFill>
                  <a:schemeClr val="accent1">
                    <a:lumMod val="50000"/>
                  </a:schemeClr>
                </a:solidFill>
                <a:latin typeface="Soleto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latin typeface="Calibri" panose="020F0502020204030204" pitchFamily="34" charset="0"/>
              </a:defRPr>
            </a:lvl9pPr>
          </a:lstStyle>
          <a:p>
            <a:r>
              <a:rPr lang="pt-BR" sz="1400" dirty="0"/>
              <a:t>Fonte: Adaptado Lei Complementar Estadual nº309/2023 e Referencial Técnico de Atividade de Auditoria Interna Governamental do Estado do Ceará (2021)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DCBB86B2-FADE-9E79-A648-DEBD7CFC4E8C}"/>
              </a:ext>
            </a:extLst>
          </p:cNvPr>
          <p:cNvSpPr txBox="1"/>
          <p:nvPr/>
        </p:nvSpPr>
        <p:spPr>
          <a:xfrm>
            <a:off x="358966" y="130823"/>
            <a:ext cx="9908565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pt-BR" sz="3000" b="1" dirty="0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MODELO DE 3 LINHAS NO PODER EXECUTIVO</a:t>
            </a:r>
          </a:p>
        </p:txBody>
      </p:sp>
    </p:spTree>
    <p:extLst>
      <p:ext uri="{BB962C8B-B14F-4D97-AF65-F5344CB8AC3E}">
        <p14:creationId xmlns:p14="http://schemas.microsoft.com/office/powerpoint/2010/main" val="333062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369057"/>
            <a:ext cx="12192000" cy="488943"/>
          </a:xfrm>
          <a:custGeom>
            <a:avLst/>
            <a:gdLst/>
            <a:ahLst/>
            <a:cxnLst/>
            <a:rect l="l" t="t" r="r" b="b"/>
            <a:pathLst>
              <a:path w="18288000" h="733415">
                <a:moveTo>
                  <a:pt x="0" y="0"/>
                </a:moveTo>
                <a:lnTo>
                  <a:pt x="18288000" y="0"/>
                </a:lnTo>
                <a:lnTo>
                  <a:pt x="18288000" y="733415"/>
                </a:lnTo>
                <a:lnTo>
                  <a:pt x="0" y="733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2" t="-119" r="-877" b="-5076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/>
          <p:cNvSpPr/>
          <p:nvPr/>
        </p:nvSpPr>
        <p:spPr>
          <a:xfrm>
            <a:off x="1040848" y="1367657"/>
            <a:ext cx="9994919" cy="701047"/>
          </a:xfrm>
          <a:custGeom>
            <a:avLst/>
            <a:gdLst/>
            <a:ahLst/>
            <a:cxnLst/>
            <a:rect l="l" t="t" r="r" b="b"/>
            <a:pathLst>
              <a:path w="14992379" h="1051570">
                <a:moveTo>
                  <a:pt x="0" y="0"/>
                </a:moveTo>
                <a:lnTo>
                  <a:pt x="14992379" y="0"/>
                </a:lnTo>
                <a:lnTo>
                  <a:pt x="14992379" y="1051569"/>
                </a:lnTo>
                <a:lnTo>
                  <a:pt x="0" y="10515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Freeform 4"/>
          <p:cNvSpPr/>
          <p:nvPr/>
        </p:nvSpPr>
        <p:spPr>
          <a:xfrm>
            <a:off x="2821425" y="2306313"/>
            <a:ext cx="7292340" cy="1330751"/>
          </a:xfrm>
          <a:custGeom>
            <a:avLst/>
            <a:gdLst/>
            <a:ahLst/>
            <a:cxnLst/>
            <a:rect l="l" t="t" r="r" b="b"/>
            <a:pathLst>
              <a:path w="10938510" h="1996126">
                <a:moveTo>
                  <a:pt x="0" y="0"/>
                </a:moveTo>
                <a:lnTo>
                  <a:pt x="10938510" y="0"/>
                </a:lnTo>
                <a:lnTo>
                  <a:pt x="10938510" y="1996126"/>
                </a:lnTo>
                <a:lnTo>
                  <a:pt x="0" y="1996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5" name="TextBox 5"/>
          <p:cNvSpPr txBox="1"/>
          <p:nvPr/>
        </p:nvSpPr>
        <p:spPr>
          <a:xfrm>
            <a:off x="331566" y="95517"/>
            <a:ext cx="8698947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pt-BR" sz="2800" b="1">
                <a:solidFill>
                  <a:srgbClr val="2D704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NORMATIVOS DO PODER EXECUTIVO ESTADUAL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84886" y="1550439"/>
            <a:ext cx="305089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pt-BR" sz="2000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GESTÃO DE RISCO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77801" y="2823794"/>
            <a:ext cx="406647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pt-BR" sz="1400" b="1">
                <a:solidFill>
                  <a:srgbClr val="2F5597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2020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29133" y="2834907"/>
            <a:ext cx="406647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pt-BR" sz="1400" b="1">
                <a:solidFill>
                  <a:srgbClr val="E46C0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2021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30731" y="3934626"/>
            <a:ext cx="390094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9"/>
              </a:lnSpc>
            </a:pPr>
            <a:r>
              <a:rPr lang="pt-BR" b="1" spc="16">
                <a:solidFill>
                  <a:srgbClr val="2F5597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Decreto Estadual nº 33.805/2020 </a:t>
            </a:r>
            <a:r>
              <a:rPr lang="pt-BR" spc="16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Institui a Política de Gestão de Risco do Poder Executivo do Estado do Ceará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21216" y="3929380"/>
            <a:ext cx="5938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49"/>
              </a:lnSpc>
            </a:pPr>
            <a:r>
              <a:rPr lang="pt-BR">
                <a:solidFill>
                  <a:srgbClr val="2D704F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2025" y="3934625"/>
            <a:ext cx="2781547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49"/>
              </a:lnSpc>
            </a:pPr>
            <a:r>
              <a:rPr lang="pt-BR" b="1" spc="16">
                <a:solidFill>
                  <a:srgbClr val="E46C0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Portaria CGE nº 05/2021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41517" y="4202430"/>
            <a:ext cx="3710077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9"/>
              </a:lnSpc>
            </a:pPr>
            <a:r>
              <a:rPr lang="pt-BR" spc="16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Institui a metodologia de gerenciamento de riscos do Poder Executivo do Estado do Ceará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678322" y="95517"/>
            <a:ext cx="1351249" cy="636085"/>
          </a:xfrm>
          <a:custGeom>
            <a:avLst/>
            <a:gdLst/>
            <a:ahLst/>
            <a:cxnLst/>
            <a:rect l="l" t="t" r="r" b="b"/>
            <a:pathLst>
              <a:path w="2026874" h="954127">
                <a:moveTo>
                  <a:pt x="0" y="0"/>
                </a:moveTo>
                <a:lnTo>
                  <a:pt x="2026875" y="0"/>
                </a:lnTo>
                <a:lnTo>
                  <a:pt x="2026875" y="954127"/>
                </a:lnTo>
                <a:lnTo>
                  <a:pt x="0" y="9541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78" b="-462"/>
            </a:stretch>
          </a:blipFill>
        </p:spPr>
        <p:txBody>
          <a:bodyPr/>
          <a:lstStyle/>
          <a:p>
            <a:endParaRPr lang="pt-BR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970</Words>
  <Application>Microsoft Office PowerPoint</Application>
  <PresentationFormat>Widescreen</PresentationFormat>
  <Paragraphs>164</Paragraphs>
  <Slides>20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3" baseType="lpstr">
      <vt:lpstr>Aptos</vt:lpstr>
      <vt:lpstr>Aptos Display</vt:lpstr>
      <vt:lpstr>Arial</vt:lpstr>
      <vt:lpstr>Arial Bold</vt:lpstr>
      <vt:lpstr>Open Sans</vt:lpstr>
      <vt:lpstr>Open Sans 1</vt:lpstr>
      <vt:lpstr>Open Sans 1 Bold</vt:lpstr>
      <vt:lpstr>Open Sans 1 Bold Italics</vt:lpstr>
      <vt:lpstr>Open Sans 2</vt:lpstr>
      <vt:lpstr>Open Sans 2 Bold</vt:lpstr>
      <vt:lpstr>Soleto</vt:lpstr>
      <vt:lpstr>TT Rounds Condensed 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Paulo Mateus Barros Rodrigues</dc:creator>
  <cp:lastModifiedBy>Paulo Mateus Barros Rodrigues</cp:lastModifiedBy>
  <cp:revision>7</cp:revision>
  <dcterms:created xsi:type="dcterms:W3CDTF">2025-10-03T13:36:10Z</dcterms:created>
  <dcterms:modified xsi:type="dcterms:W3CDTF">2025-10-06T10:47:56Z</dcterms:modified>
</cp:coreProperties>
</file>